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36" r:id="rId3"/>
    <p:sldId id="266" r:id="rId4"/>
    <p:sldId id="268" r:id="rId5"/>
    <p:sldId id="267" r:id="rId6"/>
    <p:sldId id="276" r:id="rId7"/>
    <p:sldId id="277" r:id="rId8"/>
    <p:sldId id="271" r:id="rId9"/>
    <p:sldId id="278" r:id="rId10"/>
    <p:sldId id="272" r:id="rId11"/>
    <p:sldId id="315" r:id="rId12"/>
    <p:sldId id="314" r:id="rId13"/>
    <p:sldId id="269" r:id="rId14"/>
    <p:sldId id="316" r:id="rId15"/>
    <p:sldId id="285" r:id="rId16"/>
    <p:sldId id="297" r:id="rId17"/>
    <p:sldId id="298" r:id="rId18"/>
    <p:sldId id="299" r:id="rId19"/>
    <p:sldId id="300" r:id="rId20"/>
    <p:sldId id="304" r:id="rId21"/>
    <p:sldId id="339" r:id="rId22"/>
    <p:sldId id="303" r:id="rId23"/>
    <p:sldId id="301" r:id="rId24"/>
    <p:sldId id="319" r:id="rId25"/>
    <p:sldId id="318" r:id="rId26"/>
    <p:sldId id="346" r:id="rId27"/>
    <p:sldId id="338" r:id="rId28"/>
    <p:sldId id="340" r:id="rId29"/>
    <p:sldId id="329" r:id="rId30"/>
    <p:sldId id="328" r:id="rId31"/>
    <p:sldId id="330" r:id="rId32"/>
    <p:sldId id="331" r:id="rId33"/>
    <p:sldId id="337" r:id="rId34"/>
    <p:sldId id="342" r:id="rId35"/>
    <p:sldId id="343" r:id="rId36"/>
    <p:sldId id="341" r:id="rId37"/>
    <p:sldId id="344" r:id="rId38"/>
    <p:sldId id="345" r:id="rId39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66FFFF"/>
    <a:srgbClr val="8BF808"/>
    <a:srgbClr val="99FF66"/>
    <a:srgbClr val="6666FF"/>
    <a:srgbClr val="C9FF2F"/>
    <a:srgbClr val="00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>
        <p:scale>
          <a:sx n="114" d="100"/>
          <a:sy n="114" d="100"/>
        </p:scale>
        <p:origin x="-87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BFBA674-2EFA-4FFD-86B6-6356F01A141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5304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7497D71-39CA-4D97-95DA-23D1F5FE5A13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56380C74-E5DC-4848-94E3-65F93D33C9B1}" type="slidenum">
              <a:rPr lang="pl-PL" altLang="pl-PL">
                <a:latin typeface="Calibri" pitchFamily="34" charset="0"/>
              </a:rPr>
              <a:pPr algn="r" eaLnBrk="1" hangingPunct="1"/>
              <a:t>3</a:t>
            </a:fld>
            <a:endParaRPr lang="pl-PL" altLang="pl-PL">
              <a:latin typeface="Calibri" pitchFamily="34" charset="0"/>
            </a:endParaRP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01" tIns="45501" rIns="91001" bIns="45501" anchor="b"/>
          <a:lstStyle>
            <a:lvl1pPr defTabSz="909638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09638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09638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09638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09638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8787112C-429D-4476-A82A-153A9CC66A29}" type="slidenum">
              <a:rPr lang="pl-PL" altLang="pl-PL"/>
              <a:pPr algn="r"/>
              <a:t>3</a:t>
            </a:fld>
            <a:endParaRPr lang="pl-PL" altLang="pl-PL"/>
          </a:p>
        </p:txBody>
      </p:sp>
      <p:sp>
        <p:nvSpPr>
          <p:cNvPr id="614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01" tIns="45501" rIns="91001" bIns="45501"/>
          <a:lstStyle/>
          <a:p>
            <a:pPr eaLnBrk="1" hangingPunct="1"/>
            <a:endParaRPr lang="pl-PL" alt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6BB2F17-0541-4390-98B8-048E8FC743BA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19459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60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Symbol zastępczy numeru slajd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C2CE0B49-AF06-4E17-8DE7-8ED4C1EEE03A}" type="slidenum">
              <a:rPr lang="pl-PL" altLang="pl-PL">
                <a:latin typeface="Calibri" pitchFamily="34" charset="0"/>
              </a:rPr>
              <a:pPr algn="r" eaLnBrk="1" hangingPunct="1"/>
              <a:t>15</a:t>
            </a:fld>
            <a:endParaRPr lang="pl-PL" altLang="pl-PL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E2E0B-D957-484E-95B0-EAFFD4ADD9D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2918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41E55-3FE0-48B0-A14A-F3D14EEBF16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1605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C8308-8C7E-42B8-B333-B5780CEC873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3169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6A559-816F-4BBB-97CD-796E644F12E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0970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450708-DAB4-4CA2-92E3-DA8540DDCD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7401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EB6A4-6AD8-43B5-B257-FD745A9C7D6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9184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3F448-5703-4002-8EAD-01752FC4C1C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57557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00661-8271-411C-9612-8D6523EA129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6820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4AC19-E1BC-4F4F-B5FC-411160EC50E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7119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FE805-11D6-434D-819C-4137800F5F9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0396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9AB82-6311-47D9-8FFF-1799610EB70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7161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rgbClr val="F2FFF2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BDC34FA-7D3B-44D6-88C5-DB3C66215DD9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28.torun.pl/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620713"/>
            <a:ext cx="8496300" cy="3411537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EGZAMIN ÓSMOKLASISTY</a:t>
            </a:r>
            <a:br>
              <a:rPr lang="pl-PL" altLang="pl-PL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pl-PL" altLang="pl-PL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pl-PL" altLang="pl-PL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pl-PL" altLang="pl-PL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2021  </a:t>
            </a:r>
            <a:br>
              <a:rPr lang="pl-PL" altLang="pl-PL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pl-PL" altLang="pl-PL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152525"/>
          </a:xfrm>
        </p:spPr>
        <p:txBody>
          <a:bodyPr/>
          <a:lstStyle/>
          <a:p>
            <a:pPr eaLnBrk="1" hangingPunct="1"/>
            <a:r>
              <a:rPr lang="pl-PL" altLang="pl-PL" sz="2800" smtClean="0"/>
              <a:t>procedury egzaminacyjne</a:t>
            </a:r>
            <a:br>
              <a:rPr lang="pl-PL" altLang="pl-PL" sz="2800" smtClean="0"/>
            </a:br>
            <a:r>
              <a:rPr lang="pl-PL" altLang="pl-PL" sz="2800" smtClean="0"/>
              <a:t>informacje dla uczniów i rodziców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sz="25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UCZEŃ SPÓŹNIONY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4294967295"/>
          </p:nvPr>
        </p:nvSpPr>
        <p:spPr>
          <a:xfrm>
            <a:off x="323850" y="1700213"/>
            <a:ext cx="8362950" cy="4425950"/>
          </a:xfrm>
        </p:spPr>
        <p:txBody>
          <a:bodyPr/>
          <a:lstStyle/>
          <a:p>
            <a:pPr indent="-228600" eaLnBrk="1" hangingPunct="1">
              <a:buFontTx/>
              <a:buNone/>
            </a:pPr>
            <a:r>
              <a:rPr lang="pl-PL" altLang="pl-PL" sz="2400" smtClean="0"/>
              <a:t>W uzasadnionych przypadkach przewodniczący zespołu</a:t>
            </a:r>
          </a:p>
          <a:p>
            <a:pPr indent="-228600" eaLnBrk="1" hangingPunct="1">
              <a:buFontTx/>
              <a:buNone/>
            </a:pPr>
            <a:r>
              <a:rPr lang="pl-PL" altLang="pl-PL" sz="2400" smtClean="0"/>
              <a:t>nadzorującego może wpuścić do sali ucznia spóźnionego,</a:t>
            </a:r>
          </a:p>
          <a:p>
            <a:pPr indent="-228600" eaLnBrk="1" hangingPunct="1">
              <a:buFontTx/>
              <a:buNone/>
            </a:pPr>
            <a:r>
              <a:rPr lang="pl-PL" altLang="pl-PL" sz="2400" smtClean="0"/>
              <a:t>jeżeli nie zakończyły się jeszcze czynności organizacyjne.</a:t>
            </a:r>
          </a:p>
          <a:p>
            <a:pPr indent="-228600" eaLnBrk="1" hangingPunct="1">
              <a:buFontTx/>
              <a:buNone/>
            </a:pPr>
            <a:endParaRPr lang="pl-PL" altLang="pl-PL" sz="2400" smtClean="0"/>
          </a:p>
          <a:p>
            <a:pPr indent="-228600" eaLnBrk="1" hangingPunct="1">
              <a:buFontTx/>
              <a:buNone/>
            </a:pPr>
            <a:r>
              <a:rPr lang="pl-PL" altLang="pl-PL" sz="2400" smtClean="0"/>
              <a:t>Uczeń kończy pracę z arkuszem razem ze wszystkimi. </a:t>
            </a:r>
          </a:p>
          <a:p>
            <a:pPr indent="-228600" eaLnBrk="1" hangingPunct="1">
              <a:buFontTx/>
              <a:buNone/>
            </a:pPr>
            <a:endParaRPr lang="pl-PL" altLang="pl-PL" sz="2400" smtClean="0"/>
          </a:p>
          <a:p>
            <a:pPr indent="-228600" eaLnBrk="1" hangingPunct="1">
              <a:buFontTx/>
              <a:buNone/>
            </a:pPr>
            <a:r>
              <a:rPr lang="pl-PL" altLang="pl-PL" sz="2400" smtClean="0"/>
              <a:t>Taką sytuację odnotowuje się w protokole przebiegu danego zakresu egzaminu w danej sali.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777875"/>
          </a:xfrm>
        </p:spPr>
        <p:txBody>
          <a:bodyPr/>
          <a:lstStyle/>
          <a:p>
            <a:r>
              <a:rPr lang="pl-PL" altLang="pl-PL" sz="2500" smtClean="0">
                <a:solidFill>
                  <a:schemeClr val="tx1"/>
                </a:solidFill>
                <a:latin typeface="Tahoma" pitchFamily="34" charset="0"/>
              </a:rPr>
              <a:t>UCZEŃ PODCZAS EGZAMINU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692150"/>
            <a:ext cx="8642350" cy="5964238"/>
          </a:xfrm>
        </p:spPr>
        <p:txBody>
          <a:bodyPr/>
          <a:lstStyle/>
          <a:p>
            <a:pPr indent="-2286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pl-PL" altLang="pl-PL" sz="2400" smtClean="0"/>
              <a:t> rozpoczyna pracę z arkuszem na znak nauczyciela</a:t>
            </a:r>
          </a:p>
          <a:p>
            <a:pPr indent="-2286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pl-PL" altLang="pl-PL" sz="2400" smtClean="0"/>
              <a:t> zapoznanie się z instrukcją na pierwszej stronie arkusza</a:t>
            </a:r>
          </a:p>
          <a:p>
            <a:pPr indent="-2286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pl-PL" altLang="pl-PL" sz="2400" smtClean="0"/>
              <a:t> ostrożnie wyrywa kartę rozwiązań zadań otwartych z arkusza do matematyki</a:t>
            </a:r>
          </a:p>
          <a:p>
            <a:pPr indent="-2286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pl-PL" altLang="pl-PL" sz="2400" smtClean="0"/>
              <a:t> wypełnia karty odpowiedzi wyłącznie długopisem/piórem z czarnym tuszem/atramentem</a:t>
            </a:r>
          </a:p>
          <a:p>
            <a:pPr indent="-2286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pl-PL" altLang="pl-PL" sz="2400" smtClean="0"/>
              <a:t> zapisuje rozwiązania zadań otwartych wyłącznie w wyznaczonych miejscach</a:t>
            </a:r>
          </a:p>
          <a:p>
            <a:pPr indent="-2286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pl-PL" altLang="pl-PL" sz="2400" smtClean="0"/>
              <a:t> nie sporządza notatek na karcie odpowiedzi </a:t>
            </a:r>
          </a:p>
          <a:p>
            <a:pPr indent="-2286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pl-PL" altLang="pl-PL" sz="2400" smtClean="0"/>
              <a:t> samodzielnie pracuje z arkuszem</a:t>
            </a:r>
          </a:p>
          <a:p>
            <a:pPr indent="-228600">
              <a:buClr>
                <a:schemeClr val="accent2"/>
              </a:buClr>
              <a:buFont typeface="Wingdings" pitchFamily="2" charset="2"/>
              <a:buChar char="q"/>
            </a:pPr>
            <a:endParaRPr lang="pl-PL" altLang="pl-PL" sz="2400" smtClean="0"/>
          </a:p>
          <a:p>
            <a:pPr indent="-228600">
              <a:buClr>
                <a:schemeClr val="accent2"/>
              </a:buClr>
              <a:buFont typeface="Wingdings" pitchFamily="2" charset="2"/>
              <a:buChar char="q"/>
            </a:pPr>
            <a:endParaRPr lang="pl-PL" altLang="pl-PL" sz="2400" smtClean="0"/>
          </a:p>
          <a:p>
            <a:pPr indent="-228600">
              <a:buFontTx/>
              <a:buNone/>
            </a:pPr>
            <a:endParaRPr lang="pl-PL" altLang="pl-PL" b="1" smtClean="0"/>
          </a:p>
          <a:p>
            <a:pPr indent="-228600"/>
            <a:endParaRPr lang="pl-PL" altLang="pl-PL" smtClean="0">
              <a:latin typeface="Calibri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260350"/>
            <a:ext cx="8785225" cy="6337300"/>
          </a:xfrm>
        </p:spPr>
        <p:txBody>
          <a:bodyPr/>
          <a:lstStyle/>
          <a:p>
            <a:pPr indent="-22860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pl-PL" altLang="pl-PL" sz="2400" dirty="0" smtClean="0"/>
              <a:t> </a:t>
            </a:r>
            <a:r>
              <a:rPr lang="pl-PL" altLang="pl-PL" sz="2400" dirty="0"/>
              <a:t>n</a:t>
            </a:r>
            <a:r>
              <a:rPr lang="pl-PL" altLang="pl-PL" sz="2400" dirty="0" smtClean="0"/>
              <a:t>ie wpisuje w arkuszu danych umożliwiających identyfikację</a:t>
            </a:r>
          </a:p>
          <a:p>
            <a:pPr indent="-22860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pl-PL" altLang="pl-PL" sz="2400" dirty="0"/>
              <a:t> </a:t>
            </a:r>
            <a:r>
              <a:rPr lang="pl-PL" altLang="pl-PL" sz="2400" dirty="0" smtClean="0"/>
              <a:t>nie stosuje innych niż wskazane w instrukcji oznaczeń wyboru odpowiedzi  </a:t>
            </a:r>
          </a:p>
          <a:p>
            <a:pPr indent="-22860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pl-PL" altLang="pl-PL" sz="2400" dirty="0"/>
              <a:t> </a:t>
            </a:r>
            <a:r>
              <a:rPr lang="pl-PL" altLang="pl-PL" sz="2400" dirty="0" smtClean="0"/>
              <a:t>zdający uprawniony do nieprzenoszenia odpowiedzi na kartę odpowiedzi swoje odpowiedzi zaznaczają w treści/wewnątrz arkusza </a:t>
            </a:r>
            <a:r>
              <a:rPr lang="pl-PL" altLang="pl-PL" sz="2000" dirty="0" smtClean="0"/>
              <a:t>(przeniosą je na kartę egzaminatorzy)</a:t>
            </a:r>
            <a:endParaRPr lang="pl-PL" altLang="pl-PL" sz="2000" b="1" u="sng" dirty="0" smtClean="0">
              <a:solidFill>
                <a:srgbClr val="CC0000"/>
              </a:solidFill>
            </a:endParaRPr>
          </a:p>
          <a:p>
            <a:pPr indent="-22860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pl-PL" altLang="pl-PL" sz="2400" dirty="0"/>
              <a:t> </a:t>
            </a:r>
            <a:r>
              <a:rPr lang="pl-PL" altLang="pl-PL" sz="2400" dirty="0" smtClean="0"/>
              <a:t>wykonuje polecenia zespołu nadzorującego przez cały okres trwania egzaminu</a:t>
            </a:r>
          </a:p>
          <a:p>
            <a:pPr indent="-22860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pl-PL" altLang="pl-PL" sz="2400" dirty="0"/>
              <a:t> </a:t>
            </a:r>
            <a:r>
              <a:rPr lang="pl-PL" altLang="pl-PL" sz="2400" dirty="0" smtClean="0"/>
              <a:t>potrzebę wyjścia do toalety, złe samopoczucie itp. sygnalizuje podniesieniem ręki i zakłada maseczkę ochronną</a:t>
            </a:r>
          </a:p>
          <a:p>
            <a:pPr indent="-22860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endParaRPr lang="pl-PL" altLang="pl-PL" sz="2400" dirty="0" smtClean="0"/>
          </a:p>
          <a:p>
            <a:pPr marL="114300" indent="0">
              <a:buFontTx/>
              <a:buNone/>
              <a:defRPr/>
            </a:pPr>
            <a:endParaRPr lang="pl-PL" altLang="pl-PL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0"/>
            <a:ext cx="8229600" cy="850900"/>
          </a:xfrm>
        </p:spPr>
        <p:txBody>
          <a:bodyPr/>
          <a:lstStyle/>
          <a:p>
            <a:pPr eaLnBrk="1" hangingPunct="1"/>
            <a:r>
              <a:rPr lang="pl-PL" altLang="pl-PL" sz="2400" smtClean="0">
                <a:latin typeface="Tahoma" pitchFamily="34" charset="0"/>
              </a:rPr>
              <a:t>W CZASIE TRWANIA EGZAMINU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50900"/>
            <a:ext cx="8856662" cy="5761038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pl-PL" altLang="pl-PL" sz="2400" smtClean="0"/>
              <a:t>uczniowie nie opuszczają sali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pl-PL" altLang="pl-PL" sz="2400" smtClean="0"/>
              <a:t>w uzasadnionych wypadkach przewodniczący zespołu nadzorującego może zezwolić na opuszczenie sali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pl-PL" altLang="pl-PL" sz="2400" smtClean="0"/>
              <a:t>w przypadku konieczności wyjścia z sali, zdający sygnalizuje taką potrzebę przez podniesienie ręki, </a:t>
            </a:r>
            <a:r>
              <a:rPr lang="pl-PL" altLang="pl-PL" sz="2400" b="1" smtClean="0"/>
              <a:t>pozostawia zamknięty arkusz egzaminacyjny na stole, a czas jego nieobecności odnotowany zostaje w protokole przebiegu egzaminu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pl-PL" altLang="pl-PL" sz="2400" smtClean="0"/>
              <a:t>członkowie ZN mogą udzielać odpowiedzi na pytania zdających związane wyłącznie z kodowaniem arkusza oraz instrukcją i w czasie na to przeznaczonym </a:t>
            </a:r>
            <a:r>
              <a:rPr lang="pl-PL" altLang="pl-PL" sz="1800" smtClean="0"/>
              <a:t>(w części organizacyjnej)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pl-PL" altLang="pl-PL" sz="2400" smtClean="0"/>
              <a:t>uczeń chory może korzystać ze sprzętu medycznego i leków pod warunkiem </a:t>
            </a:r>
            <a:r>
              <a:rPr lang="pl-PL" altLang="pl-PL" sz="2400" b="1" smtClean="0"/>
              <a:t>zgłoszenia takiej konieczności przed rozpoczęciem danej części egzaminu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5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pl-PL" altLang="pl-PL" sz="2400" smtClean="0">
                <a:solidFill>
                  <a:schemeClr val="tx1"/>
                </a:solidFill>
                <a:latin typeface="Tahoma" pitchFamily="34" charset="0"/>
              </a:rPr>
              <a:t>PO ZAKOŃCZENIU PRACY Z ARKUSZEM EZAMINACYJNYM</a:t>
            </a:r>
          </a:p>
        </p:txBody>
      </p:sp>
      <p:sp>
        <p:nvSpPr>
          <p:cNvPr id="32771" name="pole tekstowe 6"/>
          <p:cNvSpPr txBox="1">
            <a:spLocks noChangeArrowheads="1"/>
          </p:cNvSpPr>
          <p:nvPr/>
        </p:nvSpPr>
        <p:spPr bwMode="auto">
          <a:xfrm>
            <a:off x="250825" y="1066800"/>
            <a:ext cx="8640763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buFontTx/>
              <a:buNone/>
              <a:defRPr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pl-PL" sz="2400" dirty="0"/>
              <a:t> </a:t>
            </a:r>
            <a:r>
              <a:rPr lang="pl-PL" sz="2400" dirty="0" smtClean="0"/>
              <a:t>jeśli uczeń ukończył pracę przed wyznaczonym czasem, zgłasza to zespołowi nadzorującemu przez podniesienie ręki, zamyka arkusz i odkłada go na brzeg stolika, zakłada maseczkę ochronną </a:t>
            </a:r>
          </a:p>
          <a:p>
            <a:pPr marL="0" indent="0">
              <a:buFontTx/>
              <a:buNone/>
              <a:defRPr/>
            </a:pPr>
            <a:endParaRPr lang="pl-PL" altLang="pl-PL" sz="2400" dirty="0" smtClean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pl-PL" altLang="pl-PL" sz="2400" dirty="0"/>
              <a:t> </a:t>
            </a:r>
            <a:r>
              <a:rPr lang="pl-PL" altLang="pl-PL" sz="2400" dirty="0" smtClean="0"/>
              <a:t>po upływie czasu przeznaczonego na daną część egzaminu: przewodniczący wyznacza </a:t>
            </a:r>
            <a:r>
              <a:rPr lang="pl-PL" altLang="pl-PL" sz="2400" b="1" dirty="0" smtClean="0"/>
              <a:t>dodatkowe 5 minut</a:t>
            </a:r>
            <a:r>
              <a:rPr lang="pl-PL" altLang="pl-PL" sz="2400" dirty="0" smtClean="0"/>
              <a:t> na sprawdzenie poprawności i kompletności przeniesienia zaznaczeń na kartę odpowiedzi</a:t>
            </a:r>
            <a:br>
              <a:rPr lang="pl-PL" altLang="pl-PL" sz="2400" dirty="0" smtClean="0"/>
            </a:br>
            <a:endParaRPr lang="pl-PL" altLang="pl-PL" sz="2400" dirty="0" smtClean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pl-PL" altLang="pl-PL" sz="2400" dirty="0"/>
              <a:t> </a:t>
            </a:r>
            <a:r>
              <a:rPr lang="pl-PL" altLang="pl-PL" sz="2400" dirty="0" smtClean="0"/>
              <a:t>uczniowie odkładają arkusze na brzeg ławki stolika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endParaRPr lang="pl-PL" altLang="pl-PL" sz="2400" dirty="0" smtClean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pl-PL" altLang="pl-PL" sz="2400" dirty="0" smtClean="0"/>
              <a:t> oczekują na pozwolenie opuszczenia sali egzaminacyjnej</a:t>
            </a:r>
            <a:endParaRPr lang="pl-PL" altLang="pl-PL" sz="18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1800" dirty="0" smtClean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8785225" cy="1143000"/>
          </a:xfrm>
        </p:spPr>
        <p:txBody>
          <a:bodyPr/>
          <a:lstStyle/>
          <a:p>
            <a:pPr eaLnBrk="1" hangingPunct="1"/>
            <a:r>
              <a:rPr lang="pl-PL" altLang="pl-PL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PRZERWANIE PRACY Z ARKUSZEM Z PRZYCZYN LOSOWYCH </a:t>
            </a:r>
            <a:br>
              <a:rPr lang="pl-PL" altLang="pl-PL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pl-PL" altLang="pl-PL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LUB ZDROWOTNYCH</a:t>
            </a:r>
          </a:p>
        </p:txBody>
      </p:sp>
      <p:sp>
        <p:nvSpPr>
          <p:cNvPr id="24579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marL="114300" indent="0" eaLnBrk="1" hangingPunct="1">
              <a:buClr>
                <a:srgbClr val="400000"/>
              </a:buClr>
              <a:buFontTx/>
              <a:buNone/>
              <a:defRPr/>
            </a:pPr>
            <a:endParaRPr lang="pl-PL" altLang="pl-PL" sz="1800" dirty="0" smtClean="0"/>
          </a:p>
          <a:p>
            <a:pPr indent="-228600" eaLnBrk="1" hangingPunct="1">
              <a:buClr>
                <a:srgbClr val="400000"/>
              </a:buClr>
              <a:buFont typeface="Wingdings" panose="05000000000000000000" pitchFamily="2" charset="2"/>
              <a:buChar char="q"/>
              <a:defRPr/>
            </a:pPr>
            <a:r>
              <a:rPr lang="pl-PL" altLang="pl-PL" sz="1800" dirty="0"/>
              <a:t> </a:t>
            </a:r>
            <a:r>
              <a:rPr lang="pl-PL" altLang="pl-PL" sz="1800" dirty="0" smtClean="0"/>
              <a:t>Jeżeli podczas egzaminu przeprowadzanego w </a:t>
            </a:r>
            <a:r>
              <a:rPr lang="pl-PL" altLang="pl-PL" sz="1800" u="sng" dirty="0" smtClean="0"/>
              <a:t>terminie głównym </a:t>
            </a:r>
            <a:r>
              <a:rPr lang="pl-PL" altLang="pl-PL" sz="1800" dirty="0" smtClean="0"/>
              <a:t>uczeń </a:t>
            </a:r>
            <a:br>
              <a:rPr lang="pl-PL" altLang="pl-PL" sz="1800" dirty="0" smtClean="0"/>
            </a:br>
            <a:r>
              <a:rPr lang="pl-PL" altLang="pl-PL" sz="1800" b="1" dirty="0" smtClean="0"/>
              <a:t>z przyczyn losowych lub zdrowotnych przerywa pracę</a:t>
            </a:r>
            <a:r>
              <a:rPr lang="pl-PL" altLang="pl-PL" sz="1800" dirty="0" smtClean="0"/>
              <a:t> z arkuszem, przewodniczący zespołu egzaminacyjnego dołącza jego arkusz do protokołu zbiorczego przebiegu danej części egzaminu.</a:t>
            </a:r>
          </a:p>
          <a:p>
            <a:pPr indent="-228600" eaLnBrk="1" hangingPunct="1">
              <a:buClr>
                <a:srgbClr val="400000"/>
              </a:buClr>
              <a:buFontTx/>
              <a:buNone/>
              <a:defRPr/>
            </a:pPr>
            <a:r>
              <a:rPr lang="pl-PL" altLang="pl-PL" sz="1800" dirty="0" smtClean="0"/>
              <a:t>	</a:t>
            </a:r>
            <a:r>
              <a:rPr lang="pl-PL" altLang="pl-PL" sz="1800" b="1" dirty="0" smtClean="0"/>
              <a:t>Arkusz nie jest przekazywany do sprawdzania, a uczeń ma prawo przystąpić do egzaminu z odpowiedniej części egzaminu w terminie dodatkowym (16-18 czerwca).</a:t>
            </a:r>
          </a:p>
          <a:p>
            <a:pPr indent="-228600" eaLnBrk="1" hangingPunct="1">
              <a:buClr>
                <a:srgbClr val="400000"/>
              </a:buClr>
              <a:buFontTx/>
              <a:buNone/>
              <a:defRPr/>
            </a:pPr>
            <a:endParaRPr lang="pl-PL" altLang="pl-PL" sz="1800" b="1" dirty="0" smtClean="0"/>
          </a:p>
          <a:p>
            <a:pPr indent="-228600" eaLnBrk="1" hangingPunct="1">
              <a:buClr>
                <a:srgbClr val="400000"/>
              </a:buClr>
              <a:buFont typeface="Wingdings" panose="05000000000000000000" pitchFamily="2" charset="2"/>
              <a:buChar char="q"/>
              <a:defRPr/>
            </a:pPr>
            <a:r>
              <a:rPr lang="pl-PL" altLang="pl-PL" sz="1800" dirty="0" smtClean="0"/>
              <a:t> Dyrektor szkoły informuje o zaistniałej sytuacji rodziców zdającego, którzy mają prawo postanowić, że arkusz powinien jednak zostać sprawdzony</a:t>
            </a:r>
            <a:br>
              <a:rPr lang="pl-PL" altLang="pl-PL" sz="1800" dirty="0" smtClean="0"/>
            </a:br>
            <a:r>
              <a:rPr lang="pl-PL" altLang="pl-PL" sz="1800" dirty="0" smtClean="0"/>
              <a:t> i oceniony. Dyrektor szkoły przekazuje decyzję rodziców dyrektorowi OKE.</a:t>
            </a:r>
          </a:p>
        </p:txBody>
      </p:sp>
      <p:sp>
        <p:nvSpPr>
          <p:cNvPr id="18436" name="AutoShape 6"/>
          <p:cNvSpPr>
            <a:spLocks noChangeArrowheads="1"/>
          </p:cNvSpPr>
          <p:nvPr/>
        </p:nvSpPr>
        <p:spPr bwMode="auto">
          <a:xfrm>
            <a:off x="179388" y="5300663"/>
            <a:ext cx="8785225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l-PL" altLang="pl-PL"/>
              <a:t>Jeżeli sytuacja taka wydarzy się w terminie dodatkowym, to decyzję</a:t>
            </a:r>
          </a:p>
          <a:p>
            <a:pPr algn="ctr" eaLnBrk="1" hangingPunct="1"/>
            <a:r>
              <a:rPr lang="pl-PL" altLang="pl-PL"/>
              <a:t>co do sposobu postępowania podejmuje dyrektor OKE w</a:t>
            </a:r>
          </a:p>
          <a:p>
            <a:pPr algn="ctr" eaLnBrk="1" hangingPunct="1"/>
            <a:r>
              <a:rPr lang="pl-PL" altLang="pl-PL"/>
              <a:t>porozumieniu z dyrektorem CKE.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1"/>
          <p:cNvSpPr txBox="1">
            <a:spLocks noGrp="1"/>
          </p:cNvSpPr>
          <p:nvPr/>
        </p:nvSpPr>
        <p:spPr bwMode="auto">
          <a:xfrm>
            <a:off x="3203575" y="6308725"/>
            <a:ext cx="5940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pl-PL" altLang="pl-PL" sz="1200">
              <a:latin typeface="Verdana" pitchFamily="34" charset="0"/>
            </a:endParaRPr>
          </a:p>
          <a:p>
            <a:pPr algn="ctr" eaLnBrk="1" hangingPunct="1"/>
            <a:endParaRPr lang="en-US" altLang="pl-PL" sz="1200">
              <a:latin typeface="Verdana" pitchFamily="34" charset="0"/>
            </a:endParaRPr>
          </a:p>
        </p:txBody>
      </p:sp>
      <p:sp>
        <p:nvSpPr>
          <p:cNvPr id="45061" name="Rectangle 4"/>
          <p:cNvSpPr>
            <a:spLocks noGrp="1"/>
          </p:cNvSpPr>
          <p:nvPr>
            <p:ph type="body" idx="4294967295"/>
          </p:nvPr>
        </p:nvSpPr>
        <p:spPr>
          <a:xfrm>
            <a:off x="539750" y="1125538"/>
            <a:ext cx="8424863" cy="4995862"/>
          </a:xfrm>
        </p:spPr>
        <p:txBody>
          <a:bodyPr/>
          <a:lstStyle/>
          <a:p>
            <a:pPr indent="-228600" eaLnBrk="1" hangingPunct="1">
              <a:buFont typeface="Wingdings 3" pitchFamily="18" charset="2"/>
              <a:buNone/>
            </a:pPr>
            <a:r>
              <a:rPr lang="pl-PL" altLang="pl-PL" sz="2400" b="1" smtClean="0"/>
              <a:t>Unieważnienie nastąpi w przypadku:</a:t>
            </a:r>
            <a:br>
              <a:rPr lang="pl-PL" altLang="pl-PL" sz="2400" b="1" smtClean="0"/>
            </a:br>
            <a:endParaRPr lang="pl-PL" altLang="pl-PL" sz="2400" b="1" smtClean="0"/>
          </a:p>
          <a:p>
            <a:pPr indent="-228600" eaLnBrk="1" hangingPunct="1">
              <a:spcBef>
                <a:spcPct val="40000"/>
              </a:spcBef>
              <a:buClr>
                <a:schemeClr val="accent2"/>
              </a:buClr>
              <a:buSzPct val="130000"/>
            </a:pPr>
            <a:r>
              <a:rPr lang="pl-PL" altLang="pl-PL" sz="2000" smtClean="0"/>
              <a:t>stwierdzenia niesamodzielnego rozwiązywania zadań </a:t>
            </a:r>
            <a:br>
              <a:rPr lang="pl-PL" altLang="pl-PL" sz="2000" smtClean="0"/>
            </a:br>
            <a:r>
              <a:rPr lang="pl-PL" altLang="pl-PL" sz="2000" smtClean="0"/>
              <a:t>przez ucznia</a:t>
            </a:r>
          </a:p>
          <a:p>
            <a:pPr indent="-228600" eaLnBrk="1" hangingPunct="1">
              <a:spcBef>
                <a:spcPct val="40000"/>
              </a:spcBef>
              <a:buClr>
                <a:schemeClr val="accent2"/>
              </a:buClr>
              <a:buSzPct val="130000"/>
              <a:buFontTx/>
              <a:buNone/>
            </a:pPr>
            <a:endParaRPr lang="pl-PL" altLang="pl-PL" sz="2000" smtClean="0"/>
          </a:p>
          <a:p>
            <a:pPr indent="-228600" eaLnBrk="1" hangingPunct="1">
              <a:spcBef>
                <a:spcPct val="40000"/>
              </a:spcBef>
              <a:buClr>
                <a:schemeClr val="accent2"/>
              </a:buClr>
              <a:buSzPct val="130000"/>
            </a:pPr>
            <a:r>
              <a:rPr lang="pl-PL" altLang="pl-PL" sz="2000" u="sng" smtClean="0"/>
              <a:t>wniesienia</a:t>
            </a:r>
            <a:r>
              <a:rPr lang="pl-PL" altLang="pl-PL" sz="2000" smtClean="0"/>
              <a:t> lub korzystania przez ucznia w sali egzaminacyjnej z </a:t>
            </a:r>
            <a:r>
              <a:rPr lang="pl-PL" altLang="pl-PL" sz="2000" u="sng" smtClean="0"/>
              <a:t>urządzenia telekomunikacyjnego</a:t>
            </a:r>
            <a:r>
              <a:rPr lang="pl-PL" altLang="pl-PL" sz="2000" smtClean="0"/>
              <a:t> albo materiałów lub przyrządów  pomocniczych nie wymienionych w komunikacie o przyborach</a:t>
            </a:r>
          </a:p>
          <a:p>
            <a:pPr indent="-228600" eaLnBrk="1" hangingPunct="1">
              <a:spcBef>
                <a:spcPct val="40000"/>
              </a:spcBef>
              <a:buClr>
                <a:schemeClr val="accent2"/>
              </a:buClr>
              <a:buSzPct val="130000"/>
            </a:pPr>
            <a:endParaRPr lang="pl-PL" altLang="pl-PL" sz="2000" smtClean="0"/>
          </a:p>
          <a:p>
            <a:pPr indent="-228600" eaLnBrk="1" hangingPunct="1">
              <a:spcBef>
                <a:spcPct val="40000"/>
              </a:spcBef>
              <a:buClr>
                <a:schemeClr val="accent2"/>
              </a:buClr>
              <a:buSzPct val="130000"/>
            </a:pPr>
            <a:r>
              <a:rPr lang="pl-PL" altLang="pl-PL" sz="2000" smtClean="0"/>
              <a:t>zakłócania przez ucznia prawidłowego przebiegu egzaminu w sposób utrudniający pracę pozostałym zdającym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179388" y="476250"/>
            <a:ext cx="878522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660033"/>
              </a:buClr>
              <a:buSzPct val="130000"/>
              <a:buFont typeface="Symbol" panose="05050102010706020507" pitchFamily="18" charset="2"/>
              <a:buNone/>
              <a:defRPr/>
            </a:pPr>
            <a:r>
              <a:rPr lang="pl-PL" altLang="pl-PL" sz="2400" smtClean="0">
                <a:latin typeface="Tahoma" panose="020B0604030504040204" pitchFamily="34" charset="0"/>
                <a:cs typeface="Tahoma" panose="020B0604030504040204" pitchFamily="34" charset="0"/>
              </a:rPr>
              <a:t>UNIEWAŻNIENIE  EGZAMINU </a:t>
            </a:r>
            <a:r>
              <a:rPr lang="pl-PL" altLang="pl-PL" sz="24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Z DANEGO ZAKRESU/POZIOMU</a:t>
            </a:r>
            <a:endParaRPr lang="pl-PL" altLang="pl-PL" sz="20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/>
          </p:cNvSpPr>
          <p:nvPr>
            <p:ph type="body" idx="4294967295"/>
          </p:nvPr>
        </p:nvSpPr>
        <p:spPr>
          <a:xfrm>
            <a:off x="539750" y="836613"/>
            <a:ext cx="8013700" cy="4897437"/>
          </a:xfrm>
        </p:spPr>
        <p:txBody>
          <a:bodyPr/>
          <a:lstStyle/>
          <a:p>
            <a:pPr indent="-22860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pl-PL" altLang="pl-PL" sz="2400" b="1" smtClean="0"/>
              <a:t>Unieważnienie nastąpić może również po napisaniu danej części egzaminu, w przypadku:</a:t>
            </a:r>
          </a:p>
          <a:p>
            <a:pPr indent="-228600" eaLnBrk="1" hangingPunct="1">
              <a:lnSpc>
                <a:spcPct val="80000"/>
              </a:lnSpc>
              <a:buFont typeface="Wingdings 3" pitchFamily="18" charset="2"/>
              <a:buNone/>
            </a:pPr>
            <a:endParaRPr lang="pl-PL" altLang="pl-PL" sz="2400" b="1" smtClean="0"/>
          </a:p>
          <a:p>
            <a:pPr indent="-228600" eaLnBrk="1" hangingPunct="1">
              <a:lnSpc>
                <a:spcPct val="80000"/>
              </a:lnSpc>
              <a:buClr>
                <a:schemeClr val="accent2"/>
              </a:buClr>
              <a:buSzPct val="130000"/>
            </a:pPr>
            <a:r>
              <a:rPr lang="pl-PL" altLang="pl-PL" sz="2000" smtClean="0"/>
              <a:t>uzasadnionego pisemnego zastrzeżenia dotyczącego przepisów przeprowadzania egzaminu skierowanego do dyrektora OKE przez zdającego lub jego rodziców </a:t>
            </a:r>
            <a:r>
              <a:rPr lang="pl-PL" altLang="pl-PL" sz="1800" smtClean="0"/>
              <a:t>(w ciągu 2 dni)</a:t>
            </a:r>
            <a:endParaRPr lang="pl-PL" altLang="pl-PL" sz="2000" smtClean="0"/>
          </a:p>
          <a:p>
            <a:pPr indent="-228600" eaLnBrk="1" hangingPunct="1">
              <a:lnSpc>
                <a:spcPct val="80000"/>
              </a:lnSpc>
              <a:buClr>
                <a:schemeClr val="accent2"/>
              </a:buClr>
              <a:buSzPct val="130000"/>
            </a:pPr>
            <a:endParaRPr lang="pl-PL" altLang="pl-PL" sz="2000" smtClean="0"/>
          </a:p>
          <a:p>
            <a:pPr indent="-228600" eaLnBrk="1" hangingPunct="1">
              <a:lnSpc>
                <a:spcPct val="80000"/>
              </a:lnSpc>
              <a:buClr>
                <a:schemeClr val="accent2"/>
              </a:buClr>
              <a:buSzPct val="130000"/>
            </a:pPr>
            <a:r>
              <a:rPr lang="pl-PL" altLang="pl-PL" sz="2000" smtClean="0"/>
              <a:t>zaistnienia okoliczności prowadzących do naruszenia przepisów dotyczących przeprowadzania egzaminu</a:t>
            </a:r>
          </a:p>
          <a:p>
            <a:pPr indent="-228600" eaLnBrk="1" hangingPunct="1">
              <a:lnSpc>
                <a:spcPct val="80000"/>
              </a:lnSpc>
              <a:buClr>
                <a:schemeClr val="accent2"/>
              </a:buClr>
              <a:buSzPct val="130000"/>
            </a:pPr>
            <a:endParaRPr lang="pl-PL" altLang="pl-PL" sz="2000" smtClean="0"/>
          </a:p>
          <a:p>
            <a:pPr indent="-228600" eaLnBrk="1" hangingPunct="1">
              <a:lnSpc>
                <a:spcPct val="80000"/>
              </a:lnSpc>
              <a:buClr>
                <a:schemeClr val="accent2"/>
              </a:buClr>
              <a:buSzPct val="130000"/>
            </a:pPr>
            <a:r>
              <a:rPr lang="pl-PL" altLang="pl-PL" sz="2000" smtClean="0"/>
              <a:t>w przypadku stwierdzenia </a:t>
            </a:r>
            <a:r>
              <a:rPr lang="pl-PL" altLang="pl-PL" sz="2000" u="sng" smtClean="0"/>
              <a:t>podczas sprawdzania </a:t>
            </a:r>
            <a:r>
              <a:rPr lang="pl-PL" altLang="pl-PL" sz="2000" smtClean="0"/>
              <a:t>pracy niesamodzielnego rozwiązywania zadań przez ucznia</a:t>
            </a:r>
          </a:p>
          <a:p>
            <a:pPr indent="-228600" eaLnBrk="1" hangingPunct="1">
              <a:lnSpc>
                <a:spcPct val="80000"/>
              </a:lnSpc>
              <a:buClr>
                <a:schemeClr val="accent2"/>
              </a:buClr>
              <a:buSzPct val="130000"/>
            </a:pPr>
            <a:endParaRPr lang="pl-PL" altLang="pl-PL" sz="2000" smtClean="0"/>
          </a:p>
          <a:p>
            <a:pPr indent="-228600" eaLnBrk="1" hangingPunct="1">
              <a:lnSpc>
                <a:spcPct val="80000"/>
              </a:lnSpc>
              <a:buClr>
                <a:schemeClr val="accent2"/>
              </a:buClr>
              <a:buSzPct val="130000"/>
            </a:pPr>
            <a:r>
              <a:rPr lang="pl-PL" altLang="pl-PL" sz="2000" smtClean="0"/>
              <a:t>w przypadku niemożności ustalenia wyników egzaminu </a:t>
            </a:r>
            <a:br>
              <a:rPr lang="pl-PL" altLang="pl-PL" sz="2000" smtClean="0"/>
            </a:br>
            <a:r>
              <a:rPr lang="pl-PL" altLang="pl-PL" sz="2000" smtClean="0"/>
              <a:t>z powodu zaginięcia lub zniszczenia prac egzaminacyjnych lub kart odpowiedzi</a:t>
            </a:r>
            <a:endParaRPr lang="pl-PL" altLang="pl-PL" sz="240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7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8485188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AutoShape 6"/>
          <p:cNvSpPr>
            <a:spLocks noChangeArrowheads="1"/>
          </p:cNvSpPr>
          <p:nvPr/>
        </p:nvSpPr>
        <p:spPr bwMode="auto">
          <a:xfrm>
            <a:off x="611188" y="1484313"/>
            <a:ext cx="3240087" cy="3097212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l-PL" altLang="pl-PL" sz="2000">
                <a:latin typeface="Comic Sans MS" pitchFamily="66" charset="0"/>
              </a:rPr>
              <a:t>Uczeń lub jego rodzice</a:t>
            </a:r>
          </a:p>
          <a:p>
            <a:pPr algn="ctr" eaLnBrk="1" hangingPunct="1"/>
            <a:r>
              <a:rPr lang="pl-PL" altLang="pl-PL" sz="2000">
                <a:latin typeface="Comic Sans MS" pitchFamily="66" charset="0"/>
              </a:rPr>
              <a:t>mają dwa dni na</a:t>
            </a:r>
          </a:p>
          <a:p>
            <a:pPr algn="ctr" eaLnBrk="1" hangingPunct="1"/>
            <a:r>
              <a:rPr lang="pl-PL" altLang="pl-PL" sz="2000">
                <a:latin typeface="Comic Sans MS" pitchFamily="66" charset="0"/>
              </a:rPr>
              <a:t>zgłoszenie zastrzeżeń</a:t>
            </a:r>
          </a:p>
          <a:p>
            <a:pPr algn="ctr" eaLnBrk="1" hangingPunct="1"/>
            <a:r>
              <a:rPr lang="pl-PL" altLang="pl-PL" sz="2000">
                <a:latin typeface="Comic Sans MS" pitchFamily="66" charset="0"/>
              </a:rPr>
              <a:t>do przeprowadzonego</a:t>
            </a:r>
          </a:p>
          <a:p>
            <a:pPr algn="ctr" eaLnBrk="1" hangingPunct="1"/>
            <a:r>
              <a:rPr lang="pl-PL" altLang="pl-PL" sz="2000">
                <a:latin typeface="Comic Sans MS" pitchFamily="66" charset="0"/>
              </a:rPr>
              <a:t>egzaminu</a:t>
            </a:r>
          </a:p>
          <a:p>
            <a:pPr algn="ctr" eaLnBrk="1" hangingPunct="1"/>
            <a:endParaRPr lang="pl-PL" altLang="pl-PL" sz="2000"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pl-PL" altLang="pl-PL" sz="2500" smtClean="0">
                <a:solidFill>
                  <a:schemeClr val="tx1"/>
                </a:solidFill>
                <a:latin typeface="Arial Rounded MT Bold" pitchFamily="34" charset="0"/>
                <a:cs typeface="Tahoma" pitchFamily="34" charset="0"/>
              </a:rPr>
              <a:t>TERMIN DODATKOWY</a:t>
            </a:r>
            <a:r>
              <a:rPr lang="pl-PL" altLang="pl-PL" sz="33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214313" y="2565400"/>
            <a:ext cx="8715375" cy="3549650"/>
          </a:xfrm>
        </p:spPr>
        <p:txBody>
          <a:bodyPr/>
          <a:lstStyle/>
          <a:p>
            <a:pPr marL="571500" indent="-4572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pl-PL" altLang="pl-PL" sz="2400" smtClean="0"/>
          </a:p>
          <a:p>
            <a:pPr marL="571500" indent="-4572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pl-PL" altLang="pl-PL" sz="2400" smtClean="0"/>
              <a:t>W terminie dodatkowym do egzaminu przystępują uczniowie, którzy: </a:t>
            </a:r>
            <a:br>
              <a:rPr lang="pl-PL" altLang="pl-PL" sz="2400" smtClean="0"/>
            </a:br>
            <a:endParaRPr lang="pl-PL" altLang="pl-PL" sz="2400" smtClean="0"/>
          </a:p>
          <a:p>
            <a:pPr marL="571500" indent="-4572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lphaLcPeriod"/>
            </a:pPr>
            <a:r>
              <a:rPr lang="pl-PL" altLang="pl-PL" sz="2400" smtClean="0"/>
              <a:t>nie przystąpili do egzaminu lub odpowiedniej części egzaminu </a:t>
            </a:r>
            <a:r>
              <a:rPr lang="pl-PL" altLang="pl-PL" sz="2400" b="1" smtClean="0"/>
              <a:t>z przyczyn losowych bądź zdrowotnych</a:t>
            </a:r>
            <a:br>
              <a:rPr lang="pl-PL" altLang="pl-PL" sz="2400" b="1" smtClean="0"/>
            </a:br>
            <a:endParaRPr lang="pl-PL" altLang="pl-PL" sz="2400" smtClean="0"/>
          </a:p>
          <a:p>
            <a:pPr marL="571500" indent="-4572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lphaLcPeriod"/>
            </a:pPr>
            <a:r>
              <a:rPr lang="pl-PL" altLang="pl-PL" sz="2400" smtClean="0"/>
              <a:t>przerwali, albo którym przerwano i unieważniono  odpowiednią część egzaminu</a:t>
            </a:r>
          </a:p>
          <a:p>
            <a:pPr marL="571500" indent="-457200">
              <a:lnSpc>
                <a:spcPct val="90000"/>
              </a:lnSpc>
              <a:buFontTx/>
              <a:buNone/>
            </a:pPr>
            <a:r>
              <a:rPr lang="pl-PL" altLang="pl-PL" sz="2800" smtClean="0"/>
              <a:t>	</a:t>
            </a:r>
          </a:p>
          <a:p>
            <a:pPr marL="571500" indent="-457200">
              <a:lnSpc>
                <a:spcPct val="90000"/>
              </a:lnSpc>
            </a:pPr>
            <a:endParaRPr lang="pl-PL" altLang="pl-PL" sz="280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42988" y="1233488"/>
            <a:ext cx="6635750" cy="10160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l-PL" altLang="pl-PL" sz="2400" b="1"/>
              <a:t>egzamin ósmoklasisty </a:t>
            </a:r>
            <a:br>
              <a:rPr lang="pl-PL" altLang="pl-PL" sz="2400" b="1"/>
            </a:br>
            <a:r>
              <a:rPr lang="pl-PL" altLang="pl-PL" sz="1800" b="1"/>
              <a:t> </a:t>
            </a:r>
            <a:r>
              <a:rPr lang="pl-PL" altLang="pl-PL" sz="3600" b="1"/>
              <a:t>16- 18 czerwca</a:t>
            </a:r>
            <a:r>
              <a:rPr lang="pl-PL" altLang="pl-PL" sz="2800" b="1"/>
              <a:t> godz.9.00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35"/>
          <p:cNvGraphicFramePr>
            <a:graphicFrameLocks noGrp="1"/>
          </p:cNvGraphicFramePr>
          <p:nvPr/>
        </p:nvGraphicFramePr>
        <p:xfrm>
          <a:off x="179388" y="908050"/>
          <a:ext cx="8785225" cy="4424363"/>
        </p:xfrm>
        <a:graphic>
          <a:graphicData uri="http://schemas.openxmlformats.org/drawingml/2006/table">
            <a:tbl>
              <a:tblPr/>
              <a:tblGrid>
                <a:gridCol w="17287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938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5232">
                <a:tc rowSpan="2"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Część egzaminu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Godzina rozpoczęcia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Czas trwania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07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regulaminowy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wydłużony dla uprawnionych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4443"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maja 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(wtorek)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język polski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  <a:defRPr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Język polski</a:t>
                      </a:r>
                    </a:p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9.00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min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 min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2283"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maja 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(środa)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matematyka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Matematyka</a:t>
                      </a:r>
                      <a:b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9.00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min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min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33333"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maja 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(czwartek)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język obcy nowożytny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Poziom podstawowy</a:t>
                      </a:r>
                    </a:p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9.00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min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defTabSz="-138731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-1387316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-1387316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-1387316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-138731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-138731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E5FCA"/>
                        </a:buClr>
                        <a:buSzTx/>
                        <a:buFont typeface="Wingdings 3" panose="05040102010807070707" pitchFamily="18" charset="2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 min</a:t>
                      </a: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132" name="Prostokąt 10"/>
          <p:cNvSpPr>
            <a:spLocks noChangeArrowheads="1"/>
          </p:cNvSpPr>
          <p:nvPr/>
        </p:nvSpPr>
        <p:spPr bwMode="auto">
          <a:xfrm>
            <a:off x="198438" y="242888"/>
            <a:ext cx="8747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pl-PL" altLang="pl-PL" sz="2400">
                <a:latin typeface="Tahoma" pitchFamily="34" charset="0"/>
              </a:rPr>
              <a:t>HARMONOGRAM EGZAMINU ÓSMOKLASISTY W 2020</a:t>
            </a:r>
            <a:r>
              <a:rPr lang="pl-PL" altLang="pl-PL" sz="2400"/>
              <a:t> r.</a:t>
            </a:r>
            <a:r>
              <a:rPr lang="pl-PL" altLang="pl-PL" sz="2400">
                <a:latin typeface="Tahoma" pitchFamily="34" charset="0"/>
              </a:rPr>
              <a:t> </a:t>
            </a:r>
          </a:p>
        </p:txBody>
      </p:sp>
      <p:sp>
        <p:nvSpPr>
          <p:cNvPr id="4133" name="Prostokąt 3"/>
          <p:cNvSpPr>
            <a:spLocks noChangeArrowheads="1"/>
          </p:cNvSpPr>
          <p:nvPr/>
        </p:nvSpPr>
        <p:spPr bwMode="auto">
          <a:xfrm>
            <a:off x="395288" y="5445125"/>
            <a:ext cx="855027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l-PL" altLang="pl-PL" sz="2000">
              <a:latin typeface="Times New Roman" pitchFamily="18" charset="0"/>
            </a:endParaRPr>
          </a:p>
          <a:p>
            <a:r>
              <a:rPr lang="pl-PL" altLang="pl-PL">
                <a:solidFill>
                  <a:srgbClr val="000000"/>
                </a:solidFill>
                <a:latin typeface="Times New Roman" pitchFamily="18" charset="0"/>
              </a:rPr>
              <a:t>Do czasu trwania egzaminu ósmoklasisty z każdego przedmiotu nie wlicza się czasu przeznaczonego na sprawdzenie przez ucznia poprawności przeniesienia odpowiedzi na kartę odpowiedzi (dodatkowe 5 minut). </a:t>
            </a:r>
          </a:p>
          <a:p>
            <a:r>
              <a:rPr lang="pl-PL" altLang="pl-PL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400" smtClean="0">
                <a:latin typeface="Tahoma" pitchFamily="34" charset="0"/>
                <a:cs typeface="Tahoma" pitchFamily="34" charset="0"/>
              </a:rPr>
              <a:t>TERMIN </a:t>
            </a:r>
            <a:r>
              <a:rPr lang="pl-PL" altLang="pl-PL" sz="24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OGŁOSZENIA WYNIKÓW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064500" cy="532765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pl-PL" altLang="pl-PL" sz="2800" b="1" dirty="0"/>
              <a:t>e</a:t>
            </a:r>
            <a:r>
              <a:rPr lang="pl-PL" altLang="pl-PL" sz="2800" b="1" dirty="0" smtClean="0"/>
              <a:t>gzaminu ósmoklasisty </a:t>
            </a:r>
            <a:endParaRPr lang="pl-PL" altLang="pl-PL" sz="2800" b="1" dirty="0"/>
          </a:p>
          <a:p>
            <a:pPr algn="ctr">
              <a:buFontTx/>
              <a:buNone/>
              <a:defRPr/>
            </a:pPr>
            <a:r>
              <a:rPr lang="pl-PL" altLang="pl-PL" sz="4400" b="1" dirty="0" smtClean="0">
                <a:solidFill>
                  <a:srgbClr val="FF0000"/>
                </a:solidFill>
              </a:rPr>
              <a:t>2 lipca 2021 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r>
              <a:rPr lang="pl-PL" altLang="pl-PL" sz="2800" b="1" dirty="0" smtClean="0"/>
              <a:t>				</a:t>
            </a:r>
          </a:p>
          <a:p>
            <a:pPr algn="ctr">
              <a:buFontTx/>
              <a:buNone/>
              <a:defRPr/>
            </a:pPr>
            <a:endParaRPr lang="pl-PL" dirty="0"/>
          </a:p>
          <a:p>
            <a:pPr algn="ctr">
              <a:buFontTx/>
              <a:buNone/>
              <a:defRPr/>
            </a:pPr>
            <a:r>
              <a:rPr lang="pl-PL" dirty="0" smtClean="0"/>
              <a:t>Termin </a:t>
            </a:r>
            <a:r>
              <a:rPr lang="pl-PL" u="sng" dirty="0"/>
              <a:t>wydania</a:t>
            </a:r>
            <a:r>
              <a:rPr lang="pl-PL" dirty="0"/>
              <a:t> zaświadczeń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oraz </a:t>
            </a:r>
            <a:r>
              <a:rPr lang="pl-PL" dirty="0"/>
              <a:t>informacji zdającym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u="sng" dirty="0" smtClean="0"/>
              <a:t>9 lipca </a:t>
            </a:r>
            <a:r>
              <a:rPr lang="pl-PL" dirty="0" smtClean="0"/>
              <a:t>2021 (uczniowie w reżimie sanitarnym przychodzą do szkoły po odbiór zaświadczeń OKE)</a:t>
            </a:r>
            <a:endParaRPr lang="pl-PL" altLang="pl-PL" dirty="0" smtClean="0"/>
          </a:p>
          <a:p>
            <a:pPr algn="ctr" eaLnBrk="1" hangingPunct="1">
              <a:spcBef>
                <a:spcPct val="40000"/>
              </a:spcBef>
              <a:buClr>
                <a:schemeClr val="accent2"/>
              </a:buClr>
              <a:buSzPct val="130000"/>
              <a:buFontTx/>
              <a:buNone/>
              <a:defRPr/>
            </a:pPr>
            <a:r>
              <a:rPr lang="pl-PL" alt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l-PL" alt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l-PL" altLang="pl-PL" sz="24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ctrTitle"/>
          </p:nvPr>
        </p:nvSpPr>
        <p:spPr>
          <a:xfrm>
            <a:off x="611188" y="620713"/>
            <a:ext cx="7772400" cy="1470025"/>
          </a:xfrm>
        </p:spPr>
        <p:txBody>
          <a:bodyPr/>
          <a:lstStyle/>
          <a:p>
            <a:r>
              <a:rPr lang="pl-PL" smtClean="0"/>
              <a:t>Podgląd elektroniczny wyników egzaminu</a:t>
            </a:r>
          </a:p>
        </p:txBody>
      </p:sp>
      <p:sp>
        <p:nvSpPr>
          <p:cNvPr id="25603" name="Podtytuł 2"/>
          <p:cNvSpPr>
            <a:spLocks noGrp="1"/>
          </p:cNvSpPr>
          <p:nvPr>
            <p:ph type="subTitle" idx="1"/>
          </p:nvPr>
        </p:nvSpPr>
        <p:spPr>
          <a:xfrm>
            <a:off x="1371600" y="2708275"/>
            <a:ext cx="6400800" cy="3384550"/>
          </a:xfrm>
        </p:spPr>
        <p:txBody>
          <a:bodyPr/>
          <a:lstStyle/>
          <a:p>
            <a:r>
              <a:rPr lang="pl-PL" sz="2400" smtClean="0"/>
              <a:t>Każdy uczeń otrzyma swój indywidualny dostęp do strony, na której będzie mógł w dniu ogłoszenia wyników zobaczyć je i przeanalizować ocenione zadania.</a:t>
            </a:r>
          </a:p>
          <a:p>
            <a:endParaRPr lang="pl-PL" sz="2400" smtClean="0"/>
          </a:p>
          <a:p>
            <a:r>
              <a:rPr lang="pl-PL" smtClean="0"/>
              <a:t>Adres serwisu: https://wyniki.edu.pl</a:t>
            </a:r>
            <a:endParaRPr lang="pl-PL" sz="240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l-PL" altLang="pl-PL" sz="25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WGLĄD DO PRAC EGZAMINACYJNYCH</a:t>
            </a:r>
          </a:p>
        </p:txBody>
      </p:sp>
      <p:sp>
        <p:nvSpPr>
          <p:cNvPr id="40963" name="Symbol zastępczy zawartości 2"/>
          <p:cNvSpPr>
            <a:spLocks noGrp="1"/>
          </p:cNvSpPr>
          <p:nvPr>
            <p:ph idx="4294967295"/>
          </p:nvPr>
        </p:nvSpPr>
        <p:spPr>
          <a:xfrm>
            <a:off x="395288" y="1196975"/>
            <a:ext cx="8424862" cy="4929188"/>
          </a:xfrm>
        </p:spPr>
        <p:txBody>
          <a:bodyPr/>
          <a:lstStyle/>
          <a:p>
            <a:pPr indent="-228600">
              <a:defRPr/>
            </a:pPr>
            <a:endParaRPr lang="pl-PL" altLang="pl-PL" dirty="0" smtClean="0"/>
          </a:p>
          <a:p>
            <a:pPr indent="-228600"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pl-PL" altLang="pl-PL" sz="2000" dirty="0" smtClean="0"/>
              <a:t> Uczeń lub jego rodzice mają prawo wglądu do sprawdzonej i ocenionej pracy egzaminacyjnej tego ucznia, w miejscu i czasie wskazanym przez dyrektora OKE, w terminie 6 miesięcy od dnia wydania przez OKE zaświadczeń (miejsce Gdańsk)</a:t>
            </a:r>
          </a:p>
          <a:p>
            <a:pPr indent="-228600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endParaRPr lang="pl-PL" altLang="pl-PL" sz="2000" dirty="0" smtClean="0"/>
          </a:p>
          <a:p>
            <a:pPr indent="-228600"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pl-PL" altLang="pl-PL" sz="2000" dirty="0" smtClean="0"/>
              <a:t> Wniosek o wgląd do pracy egzaminacyjnej składa się do dyrektora właściwej komisji okręgowej </a:t>
            </a:r>
          </a:p>
          <a:p>
            <a:pPr indent="-228600">
              <a:buFontTx/>
              <a:buNone/>
              <a:defRPr/>
            </a:pPr>
            <a:r>
              <a:rPr lang="pl-PL" altLang="pl-PL" sz="2400" dirty="0" smtClean="0"/>
              <a:t>	</a:t>
            </a:r>
          </a:p>
          <a:p>
            <a:pPr indent="-228600"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endParaRPr lang="pl-PL" altLang="pl-PL" sz="2400" dirty="0" smtClean="0"/>
          </a:p>
          <a:p>
            <a:pPr marL="114300" indent="0">
              <a:buClr>
                <a:schemeClr val="accent2"/>
              </a:buClr>
              <a:buFontTx/>
              <a:buNone/>
              <a:defRPr/>
            </a:pPr>
            <a:endParaRPr lang="pl-PL" altLang="pl-PL" sz="2400" dirty="0" smtClean="0"/>
          </a:p>
          <a:p>
            <a:pPr indent="-228600">
              <a:defRPr/>
            </a:pPr>
            <a:endParaRPr lang="pl-PL" altLang="pl-PL" sz="2400" dirty="0" smtClean="0"/>
          </a:p>
        </p:txBody>
      </p:sp>
      <p:sp>
        <p:nvSpPr>
          <p:cNvPr id="6" name="Prostokąt zaokrąglony 5"/>
          <p:cNvSpPr/>
          <p:nvPr/>
        </p:nvSpPr>
        <p:spPr>
          <a:xfrm>
            <a:off x="1692275" y="4724400"/>
            <a:ext cx="7200900" cy="187325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pl-PL" dirty="0">
                <a:solidFill>
                  <a:schemeClr val="tx1"/>
                </a:solidFill>
              </a:rPr>
              <a:t>Wniosek można przesłać faksem, mailem lub listownie od dnia wydania zaświadczeń.</a:t>
            </a:r>
          </a:p>
          <a:p>
            <a:pPr eaLnBrk="1" hangingPunct="1">
              <a:defRPr/>
            </a:pPr>
            <a:r>
              <a:rPr lang="pl-PL" dirty="0">
                <a:solidFill>
                  <a:schemeClr val="tx1"/>
                </a:solidFill>
              </a:rPr>
              <a:t>Wglądy są umawiane zgodnie z kolejnością wpływania</a:t>
            </a:r>
          </a:p>
          <a:p>
            <a:pPr eaLnBrk="1" hangingPunct="1">
              <a:defRPr/>
            </a:pPr>
            <a:r>
              <a:rPr lang="pl-PL" dirty="0">
                <a:solidFill>
                  <a:schemeClr val="tx1"/>
                </a:solidFill>
              </a:rPr>
              <a:t>wniosków (najczęściej w ciągu 5 dni roboczych od rozpatrzenia wniosku).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ytuł 1"/>
          <p:cNvSpPr>
            <a:spLocks noGrp="1"/>
          </p:cNvSpPr>
          <p:nvPr>
            <p:ph type="title" idx="4294967295"/>
          </p:nvPr>
        </p:nvSpPr>
        <p:spPr>
          <a:xfrm>
            <a:off x="395288" y="836613"/>
            <a:ext cx="8261350" cy="935037"/>
          </a:xfrm>
        </p:spPr>
        <p:txBody>
          <a:bodyPr/>
          <a:lstStyle/>
          <a:p>
            <a:r>
              <a:rPr lang="pl-PL" altLang="pl-PL" sz="25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ZWOLNIENIE Z EGZAMINU GIMNAZJALNEGO</a:t>
            </a:r>
            <a:r>
              <a:rPr lang="pl-PL" altLang="pl-PL" sz="2500" smtClean="0"/>
              <a:t/>
            </a:r>
            <a:br>
              <a:rPr lang="pl-PL" altLang="pl-PL" sz="2500" smtClean="0"/>
            </a:br>
            <a:endParaRPr lang="pl-PL" altLang="pl-PL" sz="2500" smtClean="0"/>
          </a:p>
        </p:txBody>
      </p:sp>
      <p:sp>
        <p:nvSpPr>
          <p:cNvPr id="27651" name="Symbol zastępczy zawartości 2"/>
          <p:cNvSpPr>
            <a:spLocks noGrp="1"/>
          </p:cNvSpPr>
          <p:nvPr>
            <p:ph idx="4294967295"/>
          </p:nvPr>
        </p:nvSpPr>
        <p:spPr>
          <a:xfrm>
            <a:off x="179388" y="1989138"/>
            <a:ext cx="8713787" cy="4137025"/>
          </a:xfrm>
        </p:spPr>
        <p:txBody>
          <a:bodyPr/>
          <a:lstStyle/>
          <a:p>
            <a:pPr marL="457200" algn="ctr">
              <a:buFontTx/>
              <a:buNone/>
            </a:pPr>
            <a:r>
              <a:rPr lang="pl-PL" altLang="pl-PL" sz="2800" smtClean="0"/>
              <a:t>	</a:t>
            </a:r>
            <a:r>
              <a:rPr lang="pl-PL" altLang="pl-PL" sz="2400" b="1" smtClean="0"/>
              <a:t>W szczególnych przypadkach </a:t>
            </a:r>
            <a:br>
              <a:rPr lang="pl-PL" altLang="pl-PL" sz="2400" b="1" smtClean="0"/>
            </a:br>
            <a:r>
              <a:rPr lang="pl-PL" altLang="pl-PL" sz="2400" b="1" smtClean="0"/>
              <a:t>losowych lub zdrowotnych</a:t>
            </a:r>
            <a:r>
              <a:rPr lang="pl-PL" altLang="pl-PL" sz="2400" smtClean="0"/>
              <a:t>, </a:t>
            </a:r>
            <a:br>
              <a:rPr lang="pl-PL" altLang="pl-PL" sz="2400" smtClean="0"/>
            </a:br>
            <a:r>
              <a:rPr lang="pl-PL" altLang="pl-PL" sz="2400" smtClean="0"/>
              <a:t>uniemożliwiających przystąpienie do egzaminu albo odpowiedniej części egzaminu ósmoklasisty w terminie dodatkowym, dyrektor OKE,</a:t>
            </a:r>
            <a:br>
              <a:rPr lang="pl-PL" altLang="pl-PL" sz="2400" smtClean="0"/>
            </a:br>
            <a:r>
              <a:rPr lang="pl-PL" altLang="pl-PL" sz="2400" smtClean="0"/>
              <a:t>na </a:t>
            </a:r>
            <a:r>
              <a:rPr lang="pl-PL" altLang="pl-PL" sz="2400" u="sng" smtClean="0"/>
              <a:t>udokumentowany wniosek dyrektora szkoły</a:t>
            </a:r>
            <a:r>
              <a:rPr lang="pl-PL" altLang="pl-PL" sz="2400" smtClean="0"/>
              <a:t>, może zwolnić ucznia  z obowiązku przystąpienia do wnioskowanego egzaminu</a:t>
            </a:r>
            <a:r>
              <a:rPr lang="pl-PL" altLang="pl-PL" sz="2800" smtClean="0"/>
              <a:t>.</a:t>
            </a:r>
            <a:endParaRPr lang="pl-PL" altLang="pl-PL" sz="360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8013" y="430213"/>
            <a:ext cx="7924800" cy="938212"/>
          </a:xfrm>
        </p:spPr>
        <p:txBody>
          <a:bodyPr/>
          <a:lstStyle/>
          <a:p>
            <a:pPr eaLnBrk="1" hangingPunct="1"/>
            <a:r>
              <a:rPr lang="pl-PL" altLang="pl-PL" sz="2500" smtClean="0">
                <a:solidFill>
                  <a:schemeClr val="tx1"/>
                </a:solidFill>
                <a:latin typeface="Tahoma" pitchFamily="34" charset="0"/>
              </a:rPr>
              <a:t>WARUNKI UKOŃCZENIA SZKOŁY</a:t>
            </a:r>
          </a:p>
        </p:txBody>
      </p:sp>
      <p:sp>
        <p:nvSpPr>
          <p:cNvPr id="63494" name="Rectangle 3"/>
          <p:cNvSpPr>
            <a:spLocks noGrp="1"/>
          </p:cNvSpPr>
          <p:nvPr>
            <p:ph type="body" idx="4294967295"/>
          </p:nvPr>
        </p:nvSpPr>
        <p:spPr>
          <a:xfrm>
            <a:off x="755650" y="2060575"/>
            <a:ext cx="7704138" cy="3313113"/>
          </a:xfrm>
        </p:spPr>
        <p:txBody>
          <a:bodyPr>
            <a:normAutofit/>
          </a:bodyPr>
          <a:lstStyle/>
          <a:p>
            <a:pPr defTabSz="179388" eaLnBrk="1" hangingPunct="1">
              <a:buClr>
                <a:schemeClr val="accent2"/>
              </a:buClr>
              <a:buSzPct val="130000"/>
              <a:buFont typeface="Wingdings" panose="05000000000000000000" pitchFamily="2" charset="2"/>
              <a:buChar char="q"/>
              <a:defRPr/>
            </a:pPr>
            <a:r>
              <a:rPr lang="pl-PL" altLang="pl-PL" sz="2400" dirty="0" smtClean="0"/>
              <a:t> uzyskanie pozytywnych końcowych ocen klasyfikacyjnych z zajęć edukacyjnych </a:t>
            </a:r>
          </a:p>
          <a:p>
            <a:pPr defTabSz="179388" eaLnBrk="1" hangingPunct="1">
              <a:buClr>
                <a:schemeClr val="accent2"/>
              </a:buClr>
              <a:buSzPct val="130000"/>
              <a:buFont typeface="Wingdings" panose="05000000000000000000" pitchFamily="2" charset="2"/>
              <a:buChar char="q"/>
              <a:defRPr/>
            </a:pPr>
            <a:endParaRPr lang="pl-PL" altLang="pl-PL" sz="2400" dirty="0" smtClean="0"/>
          </a:p>
          <a:p>
            <a:pPr defTabSz="179388" eaLnBrk="1" hangingPunct="1">
              <a:buClr>
                <a:schemeClr val="accent2"/>
              </a:buClr>
              <a:buSzPct val="130000"/>
              <a:buFont typeface="Wingdings" panose="05000000000000000000" pitchFamily="2" charset="2"/>
              <a:buChar char="q"/>
              <a:defRPr/>
            </a:pPr>
            <a:r>
              <a:rPr lang="pl-PL" altLang="pl-PL" sz="2400" dirty="0" smtClean="0"/>
              <a:t>  przystąpienie do egzaminu ósmoklasisty</a:t>
            </a:r>
          </a:p>
          <a:p>
            <a:pPr defTabSz="179388" eaLnBrk="1" hangingPunct="1">
              <a:buFont typeface="Wingdings 3" panose="05040102010807070707" pitchFamily="18" charset="2"/>
              <a:buNone/>
              <a:defRPr/>
            </a:pPr>
            <a:endParaRPr lang="pl-PL" altLang="pl-PL" sz="2400" dirty="0" smtClean="0"/>
          </a:p>
          <a:p>
            <a:pPr defTabSz="179388" eaLnBrk="1" hangingPunct="1">
              <a:buFont typeface="Wingdings 3" panose="05040102010807070707" pitchFamily="18" charset="2"/>
              <a:buNone/>
              <a:defRPr/>
            </a:pPr>
            <a:r>
              <a:rPr lang="pl-PL" altLang="pl-PL" sz="2500" dirty="0" smtClean="0">
                <a:latin typeface="Calibri" panose="020F0502020204030204" pitchFamily="34" charset="0"/>
              </a:rPr>
              <a:t>   </a:t>
            </a:r>
          </a:p>
          <a:p>
            <a:pPr algn="r" defTabSz="179388" eaLnBrk="1" hangingPunct="1">
              <a:buFont typeface="Wingdings 3" panose="05040102010807070707" pitchFamily="18" charset="2"/>
              <a:buNone/>
              <a:defRPr/>
            </a:pPr>
            <a:r>
              <a:rPr lang="pl-PL" altLang="pl-PL" sz="2500" dirty="0" smtClean="0">
                <a:latin typeface="Calibri" panose="020F0502020204030204" pitchFamily="34" charset="0"/>
              </a:rPr>
              <a:t>										</a:t>
            </a:r>
            <a:r>
              <a:rPr lang="pl-PL" altLang="pl-PL" sz="2100" dirty="0" smtClean="0"/>
              <a:t>				       .			</a:t>
            </a:r>
            <a:endParaRPr lang="pl-PL" altLang="pl-PL" sz="2100" dirty="0" smtClean="0">
              <a:solidFill>
                <a:srgbClr val="0C59B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34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1"/>
          <p:cNvSpPr txBox="1">
            <a:spLocks noGrp="1"/>
          </p:cNvSpPr>
          <p:nvPr/>
        </p:nvSpPr>
        <p:spPr bwMode="auto">
          <a:xfrm>
            <a:off x="3203575" y="6308725"/>
            <a:ext cx="5940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pl-PL" altLang="pl-PL" sz="1200">
              <a:solidFill>
                <a:srgbClr val="000000"/>
              </a:solidFill>
              <a:latin typeface="Verdana" pitchFamily="34" charset="0"/>
            </a:endParaRPr>
          </a:p>
          <a:p>
            <a:pPr algn="ctr" eaLnBrk="1" hangingPunct="1"/>
            <a:endParaRPr lang="en-US" altLang="pl-PL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 idx="4294967295"/>
          </p:nvPr>
        </p:nvSpPr>
        <p:spPr>
          <a:xfrm>
            <a:off x="477838" y="260350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sz="2500" smtClean="0">
                <a:solidFill>
                  <a:schemeClr val="tx1"/>
                </a:solidFill>
                <a:latin typeface="Tahoma" pitchFamily="34" charset="0"/>
              </a:rPr>
              <a:t>PONOWNE PRZYSTĄPIENIE DO EGZAMINU</a:t>
            </a:r>
          </a:p>
        </p:txBody>
      </p:sp>
      <p:sp>
        <p:nvSpPr>
          <p:cNvPr id="566275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4005263"/>
            <a:ext cx="7931150" cy="2232025"/>
          </a:xfrm>
        </p:spPr>
        <p:txBody>
          <a:bodyPr/>
          <a:lstStyle/>
          <a:p>
            <a:pPr marL="0" indent="0" algn="ctr" eaLnBrk="1" hangingPunct="1">
              <a:lnSpc>
                <a:spcPct val="60000"/>
              </a:lnSpc>
              <a:buClr>
                <a:srgbClr val="0D59BF"/>
              </a:buClr>
              <a:buFont typeface="Wingdings 3" pitchFamily="18" charset="2"/>
              <a:buNone/>
            </a:pPr>
            <a:endParaRPr lang="pl-PL" altLang="pl-PL" smtClean="0"/>
          </a:p>
          <a:p>
            <a:pPr marL="0" indent="0" algn="ctr" eaLnBrk="1" hangingPunct="1">
              <a:lnSpc>
                <a:spcPct val="60000"/>
              </a:lnSpc>
              <a:buClr>
                <a:srgbClr val="0D59BF"/>
              </a:buClr>
              <a:buFont typeface="Wingdings 3" pitchFamily="18" charset="2"/>
              <a:buNone/>
            </a:pPr>
            <a:r>
              <a:rPr lang="pl-PL" altLang="pl-PL" sz="2400" smtClean="0"/>
              <a:t>uczeń przystępuje ponownie do egzaminu</a:t>
            </a:r>
          </a:p>
          <a:p>
            <a:pPr marL="0" indent="0" algn="ctr" eaLnBrk="1" hangingPunct="1">
              <a:lnSpc>
                <a:spcPct val="60000"/>
              </a:lnSpc>
              <a:buClr>
                <a:srgbClr val="0D59BF"/>
              </a:buClr>
              <a:buFont typeface="Wingdings 3" pitchFamily="18" charset="2"/>
              <a:buNone/>
            </a:pPr>
            <a:r>
              <a:rPr lang="pl-PL" altLang="pl-PL" sz="2400" smtClean="0"/>
              <a:t> </a:t>
            </a:r>
            <a:br>
              <a:rPr lang="pl-PL" altLang="pl-PL" sz="2400" smtClean="0"/>
            </a:br>
            <a:r>
              <a:rPr lang="pl-PL" altLang="pl-PL" sz="2400" smtClean="0"/>
              <a:t>w kolejnym roku szkolnym, </a:t>
            </a:r>
          </a:p>
          <a:p>
            <a:pPr marL="0" indent="0" algn="ctr" eaLnBrk="1" hangingPunct="1">
              <a:lnSpc>
                <a:spcPct val="60000"/>
              </a:lnSpc>
              <a:buClr>
                <a:srgbClr val="0D59BF"/>
              </a:buClr>
              <a:buFont typeface="Wingdings 3" pitchFamily="18" charset="2"/>
              <a:buNone/>
            </a:pPr>
            <a:r>
              <a:rPr lang="pl-PL" altLang="pl-PL" sz="2400" smtClean="0"/>
              <a:t/>
            </a:r>
            <a:br>
              <a:rPr lang="pl-PL" altLang="pl-PL" sz="2400" smtClean="0"/>
            </a:br>
            <a:r>
              <a:rPr lang="pl-PL" altLang="pl-PL" sz="2400" smtClean="0"/>
              <a:t>w którym powtarza ostatnią klasę</a:t>
            </a:r>
            <a:r>
              <a:rPr lang="pl-PL" altLang="pl-PL" sz="3100" smtClean="0"/>
              <a:t> </a:t>
            </a:r>
          </a:p>
          <a:p>
            <a:pPr marL="0" indent="0" eaLnBrk="1" hangingPunct="1">
              <a:lnSpc>
                <a:spcPct val="60000"/>
              </a:lnSpc>
              <a:buClr>
                <a:srgbClr val="0D59BF"/>
              </a:buClr>
              <a:buFont typeface="Wingdings 3" pitchFamily="18" charset="2"/>
              <a:buNone/>
            </a:pPr>
            <a:endParaRPr lang="pl-PL" altLang="pl-PL" sz="800" smtClean="0"/>
          </a:p>
          <a:p>
            <a:pPr marL="0" indent="0" eaLnBrk="1" hangingPunct="1">
              <a:lnSpc>
                <a:spcPct val="60000"/>
              </a:lnSpc>
              <a:buClr>
                <a:schemeClr val="accent2"/>
              </a:buClr>
              <a:buFontTx/>
              <a:buNone/>
            </a:pPr>
            <a:endParaRPr lang="pl-PL" altLang="pl-PL" sz="800" smtClean="0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611188" y="1928813"/>
            <a:ext cx="79613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-13873163">
              <a:spcBef>
                <a:spcPct val="40000"/>
              </a:spcBef>
              <a:buClr>
                <a:srgbClr val="DA1F28"/>
              </a:buClr>
            </a:pPr>
            <a:r>
              <a:rPr lang="pl-PL" altLang="pl-PL" sz="2400">
                <a:latin typeface="Tahoma" pitchFamily="34" charset="0"/>
                <a:cs typeface="Tahoma" pitchFamily="34" charset="0"/>
              </a:rPr>
              <a:t>W przypadku nieukończenia szkoły przez ucznia, który przystąpił do egzaminu</a:t>
            </a:r>
            <a:r>
              <a:rPr lang="pl-PL" altLang="pl-PL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" name="Strzałka w dół 1"/>
          <p:cNvSpPr/>
          <p:nvPr/>
        </p:nvSpPr>
        <p:spPr>
          <a:xfrm>
            <a:off x="2555875" y="3429000"/>
            <a:ext cx="3887788" cy="28733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 build="p"/>
      <p:bldP spid="9" grpId="0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r>
              <a:rPr lang="pl-PL" b="1" smtClean="0"/>
              <a:t>Rekrutacja do szkół ponadpodstawowych</a:t>
            </a:r>
            <a:r>
              <a:rPr lang="pl-PL" smtClean="0"/>
              <a:t/>
            </a:r>
            <a:br>
              <a:rPr lang="pl-PL" smtClean="0"/>
            </a:br>
            <a:r>
              <a:rPr lang="pl-PL" altLang="pl-PL" sz="2400" b="1" smtClean="0">
                <a:latin typeface="RobotoSlab-Bold"/>
              </a:rPr>
              <a:t>na rok szkolny 2021/2022</a:t>
            </a:r>
            <a:r>
              <a:rPr lang="pl-PL" altLang="pl-PL" b="1" smtClean="0">
                <a:latin typeface="RobotoSlab-Bold"/>
              </a:rPr>
              <a:t/>
            </a:r>
            <a:br>
              <a:rPr lang="pl-PL" altLang="pl-PL" b="1" smtClean="0">
                <a:latin typeface="RobotoSlab-Bold"/>
              </a:rPr>
            </a:b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  nabór elektroniczny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496300" cy="6467475"/>
          </a:xfrm>
        </p:spPr>
        <p:txBody>
          <a:bodyPr/>
          <a:lstStyle/>
          <a:p>
            <a:pPr algn="l" eaLnBrk="1" hangingPunct="1"/>
            <a:r>
              <a:rPr lang="pl-PL" altLang="pl-PL" sz="2400" smtClean="0">
                <a:latin typeface="Lato-Black"/>
              </a:rPr>
              <a:t>Kryteria rekrutacyjne dla absolwentów zamieszczone są na stronie internetowej szkoły </a:t>
            </a:r>
            <a:r>
              <a:rPr lang="pl-PL" altLang="pl-PL" sz="2400" smtClean="0">
                <a:latin typeface="Lato-Black"/>
                <a:hlinkClick r:id="rId2"/>
              </a:rPr>
              <a:t>http://www.sp28.torun.pl</a:t>
            </a:r>
            <a:r>
              <a:rPr lang="pl-PL" altLang="pl-PL" sz="2400" smtClean="0">
                <a:latin typeface="Lato-Black"/>
              </a:rPr>
              <a:t> po lewej stronie w doradztwie zawodowym. </a:t>
            </a:r>
            <a:br>
              <a:rPr lang="pl-PL" altLang="pl-PL" sz="2400" smtClean="0">
                <a:latin typeface="Lato-Black"/>
              </a:rPr>
            </a:br>
            <a:r>
              <a:rPr lang="pl-PL" altLang="pl-PL" sz="2400" smtClean="0">
                <a:latin typeface="Lato-Black"/>
              </a:rPr>
              <a:t/>
            </a:r>
            <a:br>
              <a:rPr lang="pl-PL" altLang="pl-PL" sz="2400" smtClean="0">
                <a:latin typeface="Lato-Black"/>
              </a:rPr>
            </a:br>
            <a:r>
              <a:rPr lang="pl-PL" altLang="pl-PL" sz="2400" smtClean="0">
                <a:latin typeface="Lato-Black"/>
              </a:rPr>
              <a:t>Jest tam podany sposób wyliczania punktów w ramach rekrutacji: </a:t>
            </a:r>
            <a:br>
              <a:rPr lang="pl-PL" altLang="pl-PL" sz="2400" smtClean="0">
                <a:latin typeface="Lato-Black"/>
              </a:rPr>
            </a:br>
            <a:r>
              <a:rPr lang="pl-PL" altLang="pl-PL" sz="2400" smtClean="0">
                <a:latin typeface="Lato-Black"/>
              </a:rPr>
              <a:t>max. 200pkt do zdobycia: 100pkt za wyniki na świadectwie </a:t>
            </a:r>
            <a:r>
              <a:rPr lang="pl-PL" altLang="pl-PL" sz="2000" smtClean="0">
                <a:latin typeface="Lato-Black"/>
              </a:rPr>
              <a:t>(każda ocena ma swój poziom punktów + pkt za osiągnięcia, wolontariat, świadectwo z wyróżnieniem) </a:t>
            </a:r>
            <a:r>
              <a:rPr lang="pl-PL" altLang="pl-PL" sz="2400" smtClean="0">
                <a:latin typeface="Lato-Black"/>
              </a:rPr>
              <a:t>+ 100pkt za wyniki z egzaminu </a:t>
            </a:r>
            <a:r>
              <a:rPr lang="pl-PL" altLang="pl-PL" sz="2000" smtClean="0">
                <a:latin typeface="Lato-Black"/>
              </a:rPr>
              <a:t>(wynik egzaminu jest procentowy, więc do przejścia na punkty służy podany przelicznik). </a:t>
            </a:r>
            <a:br>
              <a:rPr lang="pl-PL" altLang="pl-PL" sz="2000" smtClean="0">
                <a:latin typeface="Lato-Black"/>
              </a:rPr>
            </a:br>
            <a:r>
              <a:rPr lang="pl-PL" altLang="pl-PL" sz="2000" smtClean="0">
                <a:latin typeface="Lato-Black"/>
              </a:rPr>
              <a:t/>
            </a:r>
            <a:br>
              <a:rPr lang="pl-PL" altLang="pl-PL" sz="2000" smtClean="0">
                <a:latin typeface="Lato-Black"/>
              </a:rPr>
            </a:br>
            <a:r>
              <a:rPr lang="pl-PL" altLang="pl-PL" sz="2400" smtClean="0">
                <a:latin typeface="Lato-Black"/>
              </a:rPr>
              <a:t>W zakładce są również zestawienia progów punktowych, od których byli przyjmowani uczniowie do poszczególnych klas w różnych szkołach w ubiegłorocznym naborze – żeby zorientować się, jakie mniej więcej ilości punktów są preferowane…</a:t>
            </a:r>
            <a:endParaRPr lang="pl-PL" altLang="pl-PL" sz="240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odtytuł 2"/>
          <p:cNvSpPr>
            <a:spLocks noGrp="1"/>
          </p:cNvSpPr>
          <p:nvPr>
            <p:ph type="subTitle" idx="1"/>
          </p:nvPr>
        </p:nvSpPr>
        <p:spPr>
          <a:xfrm>
            <a:off x="395288" y="476250"/>
            <a:ext cx="8424862" cy="6048375"/>
          </a:xfrm>
        </p:spPr>
        <p:txBody>
          <a:bodyPr/>
          <a:lstStyle/>
          <a:p>
            <a:pPr algn="l"/>
            <a:r>
              <a:rPr lang="pl-PL" altLang="pl-PL" sz="2400" smtClean="0">
                <a:latin typeface="Lato-Black"/>
              </a:rPr>
              <a:t>W kolejnej zakładce są linki do wszystkich szkół ponadpodstawowych, ale samemu też można odszukać stronę szkoły i poczytać o klasach i szkole…</a:t>
            </a:r>
          </a:p>
          <a:p>
            <a:pPr algn="l"/>
            <a:endParaRPr lang="pl-PL" sz="2400" smtClean="0">
              <a:latin typeface="Lato-Black"/>
            </a:endParaRPr>
          </a:p>
          <a:p>
            <a:pPr algn="l"/>
            <a:r>
              <a:rPr lang="pl-PL" sz="2400" smtClean="0">
                <a:latin typeface="Lato-Black"/>
              </a:rPr>
              <a:t>Na górze strony internetowej szkoły jest też zakładka „egzamin kl.8”. </a:t>
            </a:r>
            <a:br>
              <a:rPr lang="pl-PL" sz="2400" smtClean="0">
                <a:latin typeface="Lato-Black"/>
              </a:rPr>
            </a:br>
            <a:r>
              <a:rPr lang="pl-PL" sz="2400" smtClean="0">
                <a:latin typeface="Lato-Black"/>
              </a:rPr>
              <a:t>W niej zamieszczamy bieżące komunikaty OKE dotyczące terminów egzaminu, pomocy, które można wnieść na egzamin, instrukcji egzaminacyjnych z załącznikami, są informatory dotyczące każdej z części egzaminu oraz prezentacja, którą właśnie przedstawiam.</a:t>
            </a:r>
            <a:br>
              <a:rPr lang="pl-PL" sz="2400" smtClean="0">
                <a:latin typeface="Lato-Black"/>
              </a:rPr>
            </a:br>
            <a:r>
              <a:rPr lang="pl-PL" sz="2400" smtClean="0">
                <a:latin typeface="Lato-Black"/>
              </a:rPr>
              <a:t/>
            </a:r>
            <a:br>
              <a:rPr lang="pl-PL" sz="2400" smtClean="0">
                <a:latin typeface="Lato-Black"/>
              </a:rPr>
            </a:br>
            <a:r>
              <a:rPr lang="pl-PL" sz="2400" smtClean="0">
                <a:latin typeface="Lato-Black"/>
              </a:rPr>
              <a:t>Zawsze też można wejść bezpośrednio na stronę OKE https://www.oke.gda.pl, w zakładkę „egzaminy”, wybrać „ósmoklasisty” i tam są wszystkie dostępne dokumenty.</a:t>
            </a:r>
            <a:endParaRPr lang="pl-PL" sz="240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zawartości 2"/>
          <p:cNvSpPr>
            <a:spLocks noGrp="1"/>
          </p:cNvSpPr>
          <p:nvPr>
            <p:ph sz="half" idx="1"/>
          </p:nvPr>
        </p:nvSpPr>
        <p:spPr>
          <a:xfrm>
            <a:off x="1258888" y="620713"/>
            <a:ext cx="7067550" cy="504031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pl-PL" altLang="pl-PL" sz="2400" smtClean="0"/>
              <a:t>Absolwenci szkoły podstawowej wybierają:</a:t>
            </a:r>
            <a:br>
              <a:rPr lang="pl-PL" altLang="pl-PL" sz="2400" smtClean="0"/>
            </a:br>
            <a:r>
              <a:rPr lang="pl-PL" altLang="pl-PL" sz="2400" smtClean="0"/>
              <a:t/>
            </a:r>
            <a:br>
              <a:rPr lang="pl-PL" altLang="pl-PL" sz="2400" smtClean="0"/>
            </a:br>
            <a:r>
              <a:rPr lang="pl-PL" altLang="pl-PL" sz="2400" b="1" smtClean="0"/>
              <a:t>CZTEROLETNIE LICEUM</a:t>
            </a:r>
          </a:p>
          <a:p>
            <a:pPr marL="0" indent="0" algn="ctr">
              <a:buFontTx/>
              <a:buNone/>
            </a:pPr>
            <a:r>
              <a:rPr lang="pl-PL" altLang="pl-PL" sz="2400" b="1" smtClean="0"/>
              <a:t>OGÓLNOKSZTAŁCĄCE</a:t>
            </a:r>
          </a:p>
          <a:p>
            <a:pPr marL="0" indent="0" algn="ctr">
              <a:buFontTx/>
              <a:buNone/>
            </a:pPr>
            <a:r>
              <a:rPr lang="pl-PL" altLang="pl-PL" sz="2400" b="1" smtClean="0"/>
              <a:t>lub </a:t>
            </a:r>
          </a:p>
          <a:p>
            <a:pPr marL="0" indent="0" algn="ctr">
              <a:buFontTx/>
              <a:buNone/>
            </a:pPr>
            <a:r>
              <a:rPr lang="pl-PL" altLang="pl-PL" sz="2400" b="1" smtClean="0"/>
              <a:t>PIĘCIOLETNIE</a:t>
            </a:r>
          </a:p>
          <a:p>
            <a:pPr marL="0" indent="0" algn="ctr">
              <a:buFontTx/>
              <a:buNone/>
            </a:pPr>
            <a:r>
              <a:rPr lang="pl-PL" altLang="pl-PL" sz="2400" b="1" smtClean="0"/>
              <a:t>TECHNIKUM</a:t>
            </a:r>
          </a:p>
          <a:p>
            <a:pPr marL="0" indent="0" algn="ctr">
              <a:buFontTx/>
              <a:buNone/>
            </a:pPr>
            <a:r>
              <a:rPr lang="pl-PL" altLang="pl-PL" sz="2400" b="1" smtClean="0"/>
              <a:t>lub</a:t>
            </a:r>
          </a:p>
          <a:p>
            <a:pPr marL="0" indent="0" algn="ctr">
              <a:buFontTx/>
              <a:buNone/>
            </a:pPr>
            <a:r>
              <a:rPr lang="pl-PL" altLang="pl-PL" sz="2400" b="1" smtClean="0"/>
              <a:t>BRANŻOWĄ</a:t>
            </a:r>
          </a:p>
          <a:p>
            <a:pPr marL="0" indent="0" algn="ctr">
              <a:buFontTx/>
              <a:buNone/>
            </a:pPr>
            <a:r>
              <a:rPr lang="pl-PL" altLang="pl-PL" sz="2400" b="1" smtClean="0"/>
              <a:t>SZKOŁĘ I STOPNIA</a:t>
            </a:r>
          </a:p>
          <a:p>
            <a:pPr marL="0" indent="0" algn="ctr">
              <a:buFontTx/>
              <a:buNone/>
            </a:pPr>
            <a:endParaRPr lang="pl-PL" altLang="pl-PL" sz="2400" b="1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altLang="pl-PL" sz="25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UCZNIOWIE W DNIU</a:t>
            </a:r>
            <a:r>
              <a:rPr lang="pl-PL" altLang="pl-PL" sz="25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anose="020B0604030504040204" pitchFamily="34" charset="0"/>
              </a:rPr>
              <a:t> </a:t>
            </a:r>
            <a:r>
              <a:rPr lang="pl-PL" altLang="pl-PL" sz="25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EGZAMINU</a:t>
            </a:r>
            <a:r>
              <a:rPr lang="pl-PL" altLang="pl-PL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1557338"/>
            <a:ext cx="8374063" cy="4608512"/>
          </a:xfrm>
        </p:spPr>
        <p:txBody>
          <a:bodyPr/>
          <a:lstStyle/>
          <a:p>
            <a:pPr indent="-228600" eaLnBrk="1" hangingPunct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pl-PL" altLang="pl-PL" sz="2000" smtClean="0"/>
              <a:t>8.30 - uczniowie zgłaszają się do szkoły przed wyznaczone wejścia</a:t>
            </a:r>
          </a:p>
          <a:p>
            <a:pPr indent="-228600" eaLnBrk="1" hangingPunct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pl-PL" altLang="pl-PL" sz="2000" smtClean="0"/>
              <a:t>8.40 - wpuszczanie uczniów w reżimie sanitarnym do sal</a:t>
            </a:r>
          </a:p>
          <a:p>
            <a:pPr marL="639763" lvl="1" indent="-228600" eaLnBrk="1" hangingPunct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pl-PL" altLang="pl-PL" sz="2000" u="sng" smtClean="0"/>
              <a:t> nie wolno wnosić żadnych urządzeń telekomunikacyjnych</a:t>
            </a:r>
          </a:p>
          <a:p>
            <a:pPr marL="639763" lvl="1" indent="-228600" eaLnBrk="1" hangingPunct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pl-PL" altLang="pl-PL" sz="2000" smtClean="0"/>
              <a:t> torby, kurtki, torebki zostają przed salą</a:t>
            </a:r>
          </a:p>
          <a:p>
            <a:pPr marL="639763" lvl="1" indent="-228600" eaLnBrk="1" hangingPunct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pl-PL" altLang="pl-PL" sz="2000" smtClean="0"/>
              <a:t> każdy uczeń ma ze sobą legitymację oraz 2 długopisy z czarnym wkładem</a:t>
            </a:r>
          </a:p>
          <a:p>
            <a:pPr indent="-228600"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pl-PL" altLang="pl-PL" sz="2000" smtClean="0"/>
              <a:t>9.00 – uczniowie przystępują do danej części egzaminu; po jej ukończeniu niezwłocznie opuszczają szkołę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rostokąt 1"/>
          <p:cNvSpPr>
            <a:spLocks noChangeArrowheads="1"/>
          </p:cNvSpPr>
          <p:nvPr/>
        </p:nvSpPr>
        <p:spPr bwMode="auto">
          <a:xfrm>
            <a:off x="611188" y="333375"/>
            <a:ext cx="8064500" cy="1200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b="1"/>
              <a:t>DYREKTOR SZKOŁY ponadpodstawowej,</a:t>
            </a:r>
          </a:p>
          <a:p>
            <a:pPr algn="ctr"/>
            <a:r>
              <a:rPr lang="pl-PL" altLang="pl-PL" b="1"/>
              <a:t> DO KOŃCA LUTEGO:</a:t>
            </a:r>
          </a:p>
          <a:p>
            <a:endParaRPr lang="pl-PL" altLang="pl-PL" b="1"/>
          </a:p>
          <a:p>
            <a:r>
              <a:rPr lang="pl-PL" altLang="pl-PL"/>
              <a:t>          WYZNACZA</a:t>
            </a:r>
            <a:br>
              <a:rPr lang="pl-PL" altLang="pl-PL"/>
            </a:br>
            <a:r>
              <a:rPr lang="pl-PL" altLang="pl-PL"/>
              <a:t>- </a:t>
            </a:r>
            <a:r>
              <a:rPr lang="pl-PL" altLang="pl-PL" b="1"/>
              <a:t>termin przeprowadzenia</a:t>
            </a:r>
          </a:p>
          <a:p>
            <a:r>
              <a:rPr lang="pl-PL" altLang="pl-PL" b="1"/>
              <a:t>sprawdzianu uzdolnień</a:t>
            </a:r>
          </a:p>
          <a:p>
            <a:r>
              <a:rPr lang="pl-PL" altLang="pl-PL" b="1"/>
              <a:t>kierunkowych</a:t>
            </a:r>
            <a:r>
              <a:rPr lang="pl-PL" altLang="pl-PL"/>
              <a:t> wymagających</a:t>
            </a:r>
          </a:p>
          <a:p>
            <a:r>
              <a:rPr lang="pl-PL" altLang="pl-PL"/>
              <a:t>szczególnych umiejętności</a:t>
            </a:r>
          </a:p>
          <a:p>
            <a:r>
              <a:rPr lang="pl-PL" altLang="pl-PL"/>
              <a:t>w określonym zakresie oraz</a:t>
            </a:r>
          </a:p>
          <a:p>
            <a:r>
              <a:rPr lang="pl-PL" altLang="pl-PL"/>
              <a:t>termin ogłoszenia listy</a:t>
            </a:r>
          </a:p>
          <a:p>
            <a:r>
              <a:rPr lang="pl-PL" altLang="pl-PL"/>
              <a:t>kandydatów, którzy uzyskali</a:t>
            </a:r>
          </a:p>
          <a:p>
            <a:r>
              <a:rPr lang="pl-PL" altLang="pl-PL"/>
              <a:t>pozytywny wynik tego</a:t>
            </a:r>
          </a:p>
          <a:p>
            <a:r>
              <a:rPr lang="pl-PL" altLang="pl-PL"/>
              <a:t>sprawdzianu</a:t>
            </a:r>
          </a:p>
          <a:p>
            <a:endParaRPr lang="pl-PL" altLang="pl-PL"/>
          </a:p>
          <a:p>
            <a:r>
              <a:rPr lang="pl-PL" altLang="pl-PL"/>
              <a:t>- </a:t>
            </a:r>
            <a:r>
              <a:rPr lang="pl-PL" altLang="pl-PL" b="1"/>
              <a:t>termin przeprowadzenia</a:t>
            </a:r>
          </a:p>
          <a:p>
            <a:r>
              <a:rPr lang="pl-PL" altLang="pl-PL" b="1"/>
              <a:t>sprawdzianu uzdolnień lub</a:t>
            </a:r>
          </a:p>
          <a:p>
            <a:r>
              <a:rPr lang="pl-PL" altLang="pl-PL" b="1"/>
              <a:t>predyspozycji </a:t>
            </a:r>
            <a:r>
              <a:rPr lang="pl-PL" altLang="pl-PL"/>
              <a:t>przydatnych</a:t>
            </a:r>
          </a:p>
          <a:p>
            <a:r>
              <a:rPr lang="pl-PL" altLang="pl-PL"/>
              <a:t>w danym zawodzie oraz</a:t>
            </a:r>
          </a:p>
          <a:p>
            <a:r>
              <a:rPr lang="pl-PL" altLang="pl-PL"/>
              <a:t>termin ogłoszenia list</a:t>
            </a:r>
          </a:p>
          <a:p>
            <a:r>
              <a:rPr lang="pl-PL" altLang="pl-PL"/>
              <a:t>kandydatów, którzy uzyskali</a:t>
            </a:r>
          </a:p>
          <a:p>
            <a:r>
              <a:rPr lang="pl-PL" altLang="pl-PL"/>
              <a:t>pozytywny wynik tego</a:t>
            </a:r>
          </a:p>
          <a:p>
            <a:r>
              <a:rPr lang="pl-PL" altLang="pl-PL"/>
              <a:t>sprawdzianu</a:t>
            </a:r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 b="1"/>
          </a:p>
          <a:p>
            <a:endParaRPr lang="pl-PL" altLang="pl-PL"/>
          </a:p>
        </p:txBody>
      </p:sp>
      <p:sp>
        <p:nvSpPr>
          <p:cNvPr id="34819" name="Podtytuł 3"/>
          <p:cNvSpPr>
            <a:spLocks noGrp="1"/>
          </p:cNvSpPr>
          <p:nvPr>
            <p:ph type="subTitle" idx="1"/>
          </p:nvPr>
        </p:nvSpPr>
        <p:spPr>
          <a:xfrm>
            <a:off x="4787900" y="1268413"/>
            <a:ext cx="3887788" cy="4824412"/>
          </a:xfrm>
        </p:spPr>
        <p:txBody>
          <a:bodyPr/>
          <a:lstStyle/>
          <a:p>
            <a:pPr algn="l"/>
            <a:r>
              <a:rPr lang="pl-PL" altLang="pl-PL" sz="1800" smtClean="0"/>
              <a:t>                OGŁASZA</a:t>
            </a:r>
          </a:p>
          <a:p>
            <a:pPr algn="l"/>
            <a:r>
              <a:rPr lang="pl-PL" altLang="pl-PL" sz="1800" smtClean="0"/>
              <a:t>- </a:t>
            </a:r>
            <a:r>
              <a:rPr lang="pl-PL" altLang="pl-PL" sz="1800" b="1" smtClean="0"/>
              <a:t>przedmioty</a:t>
            </a:r>
            <a:r>
              <a:rPr lang="pl-PL" altLang="pl-PL" sz="1800" smtClean="0"/>
              <a:t>, z których oceny na świadectwie ukończenia szkoły</a:t>
            </a:r>
          </a:p>
          <a:p>
            <a:pPr algn="l"/>
            <a:r>
              <a:rPr lang="pl-PL" altLang="pl-PL" sz="1800" smtClean="0"/>
              <a:t>są punktowane w rekrutacji (j.polski i matematyka obowiązkowo + dwa przedmioty określone w naborze do konkretnej klasy)</a:t>
            </a:r>
            <a:br>
              <a:rPr lang="pl-PL" altLang="pl-PL" sz="1800" smtClean="0"/>
            </a:br>
            <a:endParaRPr lang="pl-PL" altLang="pl-PL" sz="1800" smtClean="0"/>
          </a:p>
          <a:p>
            <a:pPr algn="l"/>
            <a:r>
              <a:rPr lang="pl-PL" altLang="pl-PL" sz="1800" smtClean="0"/>
              <a:t>- informację o języku obcym, który jest drugim językiem nauczania w szkole</a:t>
            </a:r>
            <a:br>
              <a:rPr lang="pl-PL" altLang="pl-PL" sz="1800" smtClean="0"/>
            </a:br>
            <a:endParaRPr lang="pl-PL" altLang="pl-PL" sz="1800" smtClean="0"/>
          </a:p>
          <a:p>
            <a:pPr algn="l"/>
            <a:r>
              <a:rPr lang="pl-PL" altLang="pl-PL" sz="1800" smtClean="0"/>
              <a:t>- informację o sporcie, w którym odbywa się szkolenie sportowe</a:t>
            </a:r>
          </a:p>
          <a:p>
            <a:pPr algn="l"/>
            <a:r>
              <a:rPr lang="pl-PL" altLang="pl-PL" sz="1800" smtClean="0"/>
              <a:t>w szkole lub oddziale sportowym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8229600" cy="1143000"/>
          </a:xfrm>
        </p:spPr>
        <p:txBody>
          <a:bodyPr/>
          <a:lstStyle/>
          <a:p>
            <a:r>
              <a:rPr lang="pl-PL" altLang="pl-PL" smtClean="0"/>
              <a:t>Nabór elektroniczny</a:t>
            </a:r>
          </a:p>
        </p:txBody>
      </p:sp>
      <p:sp>
        <p:nvSpPr>
          <p:cNvPr id="3584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54150"/>
            <a:ext cx="8229600" cy="5180013"/>
          </a:xfrm>
        </p:spPr>
        <p:txBody>
          <a:bodyPr/>
          <a:lstStyle/>
          <a:p>
            <a:r>
              <a:rPr lang="pl-PL" altLang="pl-PL" sz="2800" smtClean="0"/>
              <a:t>do szkół ponadpodstawowych </a:t>
            </a:r>
            <a:r>
              <a:rPr lang="pl-PL" altLang="pl-PL" sz="2800" u="sng" smtClean="0"/>
              <a:t>w Toruniu </a:t>
            </a:r>
            <a:r>
              <a:rPr lang="pl-PL" altLang="pl-PL" sz="2800" smtClean="0"/>
              <a:t>obowiązuje nabór elektroniczny </a:t>
            </a:r>
            <a:r>
              <a:rPr lang="pl-PL" altLang="pl-PL" sz="1800" smtClean="0"/>
              <a:t>(z wyjątkiem Liceum Akademickiego, Szkoły Muzycznej i innych niepublicznych placówek)</a:t>
            </a:r>
            <a:r>
              <a:rPr lang="pl-PL" altLang="pl-PL" smtClean="0"/>
              <a:t> </a:t>
            </a:r>
            <a:br>
              <a:rPr lang="pl-PL" altLang="pl-PL" smtClean="0"/>
            </a:br>
            <a:r>
              <a:rPr lang="pl-PL" altLang="pl-PL" sz="2800" smtClean="0"/>
              <a:t>za pośrednictwem strony </a:t>
            </a:r>
            <a:r>
              <a:rPr lang="pl-PL" altLang="pl-PL" sz="2400" smtClean="0"/>
              <a:t>https://torun.edu.com.pl</a:t>
            </a:r>
          </a:p>
          <a:p>
            <a:r>
              <a:rPr lang="pl-PL" altLang="pl-PL" sz="2800" smtClean="0"/>
              <a:t>dostęp do platformy zostanie udostępniony w połowie maja 2021r.</a:t>
            </a:r>
          </a:p>
          <a:p>
            <a:r>
              <a:rPr lang="pl-PL" altLang="pl-PL" sz="2800" smtClean="0"/>
              <a:t>każdy uczeń zakłada sobie dostęp do niej</a:t>
            </a:r>
          </a:p>
          <a:p>
            <a:r>
              <a:rPr lang="pl-PL" altLang="pl-PL" sz="2800" smtClean="0"/>
              <a:t>uczniowie ustalą w niej swoją listę priorytetowych szkół i klas (będą mogli wybrać 3 szkoły, a w ich zakresie dowolną ilość klas)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ctrTitle"/>
          </p:nvPr>
        </p:nvSpPr>
        <p:spPr>
          <a:xfrm>
            <a:off x="323850" y="549275"/>
            <a:ext cx="8640763" cy="6192838"/>
          </a:xfrm>
        </p:spPr>
        <p:txBody>
          <a:bodyPr/>
          <a:lstStyle/>
          <a:p>
            <a:pPr marL="457200" indent="-457200" algn="l">
              <a:buFontTx/>
              <a:buChar char="•"/>
            </a:pPr>
            <a:r>
              <a:rPr lang="pl-PL" altLang="pl-PL" sz="2800" smtClean="0"/>
              <a:t>istotna jest strategia ustalenia kolejności klas </a:t>
            </a:r>
            <a:br>
              <a:rPr lang="pl-PL" altLang="pl-PL" sz="2800" smtClean="0"/>
            </a:br>
            <a:r>
              <a:rPr lang="pl-PL" altLang="pl-PL" sz="2800" smtClean="0"/>
              <a:t>(* jeśli stawiamy na szkołę, to na pierwszych miejscach wstawiamy różne klasy w tej samej szkole, a później pozostałe dwie szkoły</a:t>
            </a:r>
            <a:br>
              <a:rPr lang="pl-PL" altLang="pl-PL" sz="2800" smtClean="0"/>
            </a:br>
            <a:r>
              <a:rPr lang="pl-PL" altLang="pl-PL" sz="2800" smtClean="0"/>
              <a:t>*jeśli zależy nam na profilu, to na pierwszych miejscach ustawiamy klasy o konkretnym profilu w 3-ech szkołach, a później inne klasy w tych szkołach)</a:t>
            </a:r>
            <a:br>
              <a:rPr lang="pl-PL" altLang="pl-PL" sz="2800" smtClean="0"/>
            </a:br>
            <a:r>
              <a:rPr lang="pl-PL" altLang="pl-PL" sz="2800" smtClean="0"/>
              <a:t/>
            </a:r>
            <a:br>
              <a:rPr lang="pl-PL" altLang="pl-PL" sz="2800" smtClean="0"/>
            </a:br>
            <a:r>
              <a:rPr lang="pl-PL" altLang="pl-PL" sz="2800" smtClean="0"/>
              <a:t>ostatecznym potwierdzeniem dokonanych wyborów jest wydrukowanie wypełnionego podania i zaniesienie go do sekretariatu szkoły, którą wskazało się na liście </a:t>
            </a:r>
            <a:r>
              <a:rPr lang="pl-PL" altLang="pl-PL" sz="2800" u="sng" smtClean="0"/>
              <a:t>jako pierwszą</a:t>
            </a:r>
            <a:r>
              <a:rPr lang="pl-PL" altLang="pl-PL" sz="2800" smtClean="0"/>
              <a:t/>
            </a:r>
            <a:br>
              <a:rPr lang="pl-PL" altLang="pl-PL" sz="2800" smtClean="0"/>
            </a:br>
            <a:r>
              <a:rPr lang="pl-PL" altLang="pl-PL" sz="2800" smtClean="0"/>
              <a:t/>
            </a:r>
            <a:br>
              <a:rPr lang="pl-PL" altLang="pl-PL" sz="2800" smtClean="0"/>
            </a:br>
            <a:endParaRPr lang="pl-PL" altLang="pl-PL" sz="280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pl-PL" altLang="pl-PL" sz="2800" smtClean="0"/>
              <a:t>wniosek o przyjęcie do szkoły ponadpodstawowej wraz z dokumentami będzie można składać </a:t>
            </a:r>
            <a:br>
              <a:rPr lang="pl-PL" altLang="pl-PL" sz="2800" smtClean="0"/>
            </a:br>
            <a:r>
              <a:rPr lang="pl-PL" altLang="pl-PL" sz="2800" b="1" smtClean="0"/>
              <a:t>od 17 maja 2021 r. do 21 czerwca 2021 r.</a:t>
            </a:r>
            <a:r>
              <a:rPr lang="pl-PL" altLang="pl-PL" sz="2800" smtClean="0"/>
              <a:t>, </a:t>
            </a:r>
            <a:br>
              <a:rPr lang="pl-PL" altLang="pl-PL" sz="2800" smtClean="0"/>
            </a:br>
            <a:r>
              <a:rPr lang="pl-PL" altLang="pl-PL" sz="2800" b="1" smtClean="0">
                <a:solidFill>
                  <a:srgbClr val="FF0000"/>
                </a:solidFill>
              </a:rPr>
              <a:t>z wyjątkiem:</a:t>
            </a:r>
            <a:br>
              <a:rPr lang="pl-PL" altLang="pl-PL" sz="2800" b="1" smtClean="0">
                <a:solidFill>
                  <a:srgbClr val="FF0000"/>
                </a:solidFill>
              </a:rPr>
            </a:br>
            <a:r>
              <a:rPr lang="pl-PL" altLang="pl-PL" sz="2200" smtClean="0"/>
              <a:t>szkoły ponadpodstawowej </a:t>
            </a:r>
            <a:r>
              <a:rPr lang="pl-PL" altLang="pl-PL" sz="2400" smtClean="0">
                <a:solidFill>
                  <a:srgbClr val="FF0000"/>
                </a:solidFill>
              </a:rPr>
              <a:t>dwujęzycznej</a:t>
            </a:r>
            <a:r>
              <a:rPr lang="pl-PL" altLang="pl-PL" sz="2400" smtClean="0"/>
              <a:t>, </a:t>
            </a:r>
            <a:r>
              <a:rPr lang="pl-PL" altLang="pl-PL" sz="2300" smtClean="0"/>
              <a:t>oddziału dwujęzycznego</a:t>
            </a:r>
            <a:r>
              <a:rPr lang="pl-PL" altLang="pl-PL" sz="2400" smtClean="0"/>
              <a:t>, </a:t>
            </a:r>
            <a:br>
              <a:rPr lang="pl-PL" altLang="pl-PL" sz="2400" smtClean="0"/>
            </a:br>
            <a:r>
              <a:rPr lang="pl-PL" altLang="pl-PL" sz="2400" smtClean="0">
                <a:solidFill>
                  <a:srgbClr val="FF0000"/>
                </a:solidFill>
              </a:rPr>
              <a:t>oddziału międzynarodowego,</a:t>
            </a:r>
            <a:br>
              <a:rPr lang="pl-PL" altLang="pl-PL" sz="2400" smtClean="0">
                <a:solidFill>
                  <a:srgbClr val="FF0000"/>
                </a:solidFill>
              </a:rPr>
            </a:br>
            <a:r>
              <a:rPr lang="pl-PL" altLang="pl-PL" sz="2400" smtClean="0">
                <a:solidFill>
                  <a:srgbClr val="FF0000"/>
                </a:solidFill>
              </a:rPr>
              <a:t>oddziału przygotowania wojskowego </a:t>
            </a:r>
            <a:r>
              <a:rPr lang="pl-PL" altLang="pl-PL" sz="2200" smtClean="0"/>
              <a:t>w szkole ponadpodstawowej</a:t>
            </a:r>
            <a:r>
              <a:rPr lang="pl-PL" altLang="pl-PL" sz="2400" smtClean="0"/>
              <a:t>, </a:t>
            </a:r>
            <a:br>
              <a:rPr lang="pl-PL" altLang="pl-PL" sz="2400" smtClean="0"/>
            </a:br>
            <a:r>
              <a:rPr lang="pl-PL" altLang="pl-PL" sz="2400" smtClean="0"/>
              <a:t>oddziałów wymagających od kandydatów </a:t>
            </a:r>
            <a:r>
              <a:rPr lang="pl-PL" altLang="pl-PL" sz="2400" smtClean="0">
                <a:solidFill>
                  <a:srgbClr val="FF0000"/>
                </a:solidFill>
              </a:rPr>
              <a:t>szczególnych</a:t>
            </a:r>
            <a:r>
              <a:rPr lang="pl-PL" altLang="pl-PL" sz="2400" smtClean="0"/>
              <a:t> indywidualnych </a:t>
            </a:r>
            <a:r>
              <a:rPr lang="pl-PL" altLang="pl-PL" sz="2400" smtClean="0">
                <a:solidFill>
                  <a:srgbClr val="FF0000"/>
                </a:solidFill>
              </a:rPr>
              <a:t>predyspozycji</a:t>
            </a:r>
            <a:r>
              <a:rPr lang="pl-PL" altLang="pl-PL" sz="2400" smtClean="0"/>
              <a:t> </a:t>
            </a:r>
            <a:br>
              <a:rPr lang="pl-PL" altLang="pl-PL" sz="2400" smtClean="0"/>
            </a:br>
            <a:r>
              <a:rPr lang="pl-PL" altLang="pl-PL" sz="2400" smtClean="0"/>
              <a:t>oraz do szkół i oddziałów prowadzących </a:t>
            </a:r>
            <a:r>
              <a:rPr lang="pl-PL" altLang="pl-PL" sz="2400" smtClean="0">
                <a:solidFill>
                  <a:srgbClr val="FF0000"/>
                </a:solidFill>
              </a:rPr>
              <a:t>szkolenie sportowe </a:t>
            </a:r>
            <a:r>
              <a:rPr lang="pl-PL" altLang="pl-PL" sz="2200" smtClean="0"/>
              <a:t>w szkołach ponadpodstawowych</a:t>
            </a:r>
            <a:r>
              <a:rPr lang="pl-PL" altLang="pl-PL" sz="2800" smtClean="0"/>
              <a:t>,</a:t>
            </a:r>
            <a:br>
              <a:rPr lang="pl-PL" altLang="pl-PL" sz="2800" smtClean="0"/>
            </a:br>
            <a:r>
              <a:rPr lang="pl-PL" altLang="pl-PL" sz="2800" smtClean="0"/>
              <a:t> do których wnioski składane będą </a:t>
            </a:r>
            <a:r>
              <a:rPr lang="pl-PL" altLang="pl-PL" sz="2800" b="1" smtClean="0"/>
              <a:t>od 17 maja 2021 r. do </a:t>
            </a:r>
            <a:r>
              <a:rPr lang="pl-PL" altLang="pl-PL" sz="2800" b="1" smtClean="0">
                <a:solidFill>
                  <a:srgbClr val="FF0000"/>
                </a:solidFill>
              </a:rPr>
              <a:t>31 maja </a:t>
            </a:r>
            <a:r>
              <a:rPr lang="pl-PL" altLang="pl-PL" sz="2800" b="1" smtClean="0"/>
              <a:t>2021 r.</a:t>
            </a:r>
            <a:r>
              <a:rPr lang="pl-PL" altLang="pl-PL" sz="2800" smtClean="0"/>
              <a:t> </a:t>
            </a:r>
            <a:r>
              <a:rPr lang="pl-PL" altLang="pl-PL" sz="1800" smtClean="0"/>
              <a:t>(aby uczeń przed zakończeniem naboru do klas ogólnodostępnych znał już wyniki swego egzaminu predyspozycji)</a:t>
            </a:r>
            <a:br>
              <a:rPr lang="pl-PL" altLang="pl-PL" sz="1800" smtClean="0"/>
            </a:br>
            <a:r>
              <a:rPr lang="pl-PL" altLang="pl-PL" sz="1800" smtClean="0"/>
              <a:t>Przewidywane terminy egzaminów „specjalistycznych” określone są w tabeli z harmonogramem rekrutacji dostępnym na stronie naszej szkoły w górnej zakładce ”egzamin kl.8”. Dokładny termin w danej szkole ponadpodstawowej na ich stronie.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odtytuł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42900" indent="-342900" algn="l">
              <a:buFontTx/>
              <a:buChar char="•"/>
            </a:pPr>
            <a:r>
              <a:rPr lang="pl-PL" altLang="pl-PL" sz="2400" smtClean="0"/>
              <a:t>uzupełnienie wniosku o przyjęcie do szkoły ponadpodstawowej o zaświadczenie o wynikach egzaminu ósmoklasisty należy złożyć </a:t>
            </a:r>
            <a:r>
              <a:rPr lang="pl-PL" altLang="pl-PL" sz="2400" b="1" smtClean="0"/>
              <a:t>od 25 czerwca 2021 r. do 14 lipca 2021 r. </a:t>
            </a:r>
            <a:r>
              <a:rPr lang="pl-PL" altLang="pl-PL" sz="2400" smtClean="0"/>
              <a:t>(w praktyce od 9 lipca do 14lipca)</a:t>
            </a:r>
          </a:p>
          <a:p>
            <a:pPr marL="342900" indent="-342900" algn="l">
              <a:buFontTx/>
              <a:buChar char="•"/>
            </a:pPr>
            <a:r>
              <a:rPr lang="pl-PL" altLang="pl-PL" sz="2400" smtClean="0"/>
              <a:t>nabór zakończy się ogłoszeniem list uczniów przyjętych do danej szkoły: </a:t>
            </a:r>
            <a:br>
              <a:rPr lang="pl-PL" altLang="pl-PL" sz="2400" smtClean="0"/>
            </a:br>
            <a:r>
              <a:rPr lang="pl-PL" altLang="pl-PL" sz="2400" smtClean="0"/>
              <a:t>Listy </a:t>
            </a:r>
            <a:r>
              <a:rPr lang="pl-PL" altLang="pl-PL" sz="2400" u="sng" smtClean="0"/>
              <a:t>kandydatów</a:t>
            </a:r>
            <a:r>
              <a:rPr lang="pl-PL" altLang="pl-PL" sz="2400" smtClean="0"/>
              <a:t> zakwalifikowanych i niezakwalifikowanych ogłoszone zostaną </a:t>
            </a:r>
            <a:r>
              <a:rPr lang="pl-PL" altLang="pl-PL" sz="2400" b="1" smtClean="0"/>
              <a:t>22 lipca 2021 r.</a:t>
            </a:r>
          </a:p>
          <a:p>
            <a:pPr marL="342900" indent="-342900" algn="l">
              <a:buFontTx/>
              <a:buChar char="•"/>
            </a:pPr>
            <a:r>
              <a:rPr lang="pl-PL" altLang="pl-PL" sz="2400" smtClean="0"/>
              <a:t>W terminie </a:t>
            </a:r>
            <a:r>
              <a:rPr lang="pl-PL" altLang="pl-PL" sz="2400" b="1" smtClean="0"/>
              <a:t>od 23 lipca 2021 r. do 30 lipca 2021 r.</a:t>
            </a:r>
            <a:r>
              <a:rPr lang="pl-PL" altLang="pl-PL" sz="2400" smtClean="0"/>
              <a:t>, w przypadku kandydatów zakwalifikowanych, składa się potwierdzenie woli (RODZIC) przyjęcia w postaci przedłożenia </a:t>
            </a:r>
            <a:br>
              <a:rPr lang="pl-PL" altLang="pl-PL" sz="2400" smtClean="0"/>
            </a:br>
            <a:r>
              <a:rPr lang="pl-PL" altLang="pl-PL" sz="2400" smtClean="0"/>
              <a:t>oryginału świadectwa ukończenia szkoły i oryginału zaświadczenia o wynikach egzaminu zewnętrznego, o ile nie zostały one złożone w uzupełnieniu wniosku o </a:t>
            </a:r>
            <a:br>
              <a:rPr lang="pl-PL" altLang="pl-PL" sz="2400" smtClean="0"/>
            </a:br>
            <a:r>
              <a:rPr lang="pl-PL" altLang="pl-PL" sz="2400" smtClean="0"/>
              <a:t>przyjęcie do szkoły ponadpodstawowej. </a:t>
            </a:r>
            <a:br>
              <a:rPr lang="pl-PL" altLang="pl-PL" sz="2400" smtClean="0"/>
            </a:br>
            <a:r>
              <a:rPr lang="pl-PL" altLang="pl-PL" sz="2400" smtClean="0"/>
              <a:t>W przypadku szkoły prowadzącej kształcenie zawodowe - także zaświadczenia lekarskiego zawierającego orzeczenie o</a:t>
            </a:r>
            <a:endParaRPr lang="pl-PL" sz="240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388" y="260350"/>
            <a:ext cx="8713787" cy="6337300"/>
          </a:xfrm>
        </p:spPr>
        <p:txBody>
          <a:bodyPr/>
          <a:lstStyle/>
          <a:p>
            <a:pPr algn="l">
              <a:defRPr/>
            </a:pPr>
            <a:r>
              <a:rPr lang="pl-PL" altLang="pl-PL" sz="2400" dirty="0"/>
              <a:t>braku </a:t>
            </a:r>
            <a:r>
              <a:rPr lang="pl-PL" altLang="pl-PL" sz="2400" dirty="0" smtClean="0"/>
              <a:t>przeciwskazań </a:t>
            </a:r>
            <a:r>
              <a:rPr lang="pl-PL" altLang="pl-PL" sz="2400" dirty="0"/>
              <a:t>zdrowotnych do podjęcia praktycznej nauki zawodu oraz </a:t>
            </a:r>
            <a:r>
              <a:rPr lang="pl-PL" altLang="pl-PL" sz="2400" dirty="0" smtClean="0"/>
              <a:t>odpowiednio orzeczenia </a:t>
            </a:r>
            <a:r>
              <a:rPr lang="pl-PL" altLang="pl-PL" sz="2400" dirty="0"/>
              <a:t>lekarskiego o braku przeciwwskazań zdrowotnych do kierowania </a:t>
            </a:r>
            <a:r>
              <a:rPr lang="pl-PL" altLang="pl-PL" sz="2400" dirty="0" smtClean="0"/>
              <a:t>pojazdami </a:t>
            </a:r>
            <a:r>
              <a:rPr lang="pl-PL" altLang="pl-PL" sz="2400" dirty="0"/>
              <a:t>i orzeczenia psychologicznego o braku przeciwwskazań </a:t>
            </a:r>
            <a:br>
              <a:rPr lang="pl-PL" altLang="pl-PL" sz="2400" dirty="0"/>
            </a:br>
            <a:r>
              <a:rPr lang="pl-PL" altLang="pl-PL" sz="2400" dirty="0"/>
              <a:t>psychologicznych do kierowania pojazdem</a:t>
            </a:r>
            <a:r>
              <a:rPr lang="pl-PL" altLang="pl-PL" sz="2400" dirty="0" smtClean="0"/>
              <a:t>.</a:t>
            </a:r>
          </a:p>
          <a:p>
            <a:pPr algn="l">
              <a:spcBef>
                <a:spcPct val="0"/>
              </a:spcBef>
              <a:buFontTx/>
              <a:buChar char="•"/>
              <a:defRPr/>
            </a:pPr>
            <a:r>
              <a:rPr lang="pl-PL" altLang="pl-PL" sz="2400" dirty="0"/>
              <a:t>W przypadku braku możliwości przedłożenia takiego zaświadczenia lub orzeczenia, </a:t>
            </a:r>
            <a:r>
              <a:rPr lang="pl-PL" altLang="pl-PL" sz="2400" dirty="0" smtClean="0"/>
              <a:t>rodzic </a:t>
            </a:r>
            <a:r>
              <a:rPr lang="pl-PL" altLang="pl-PL" sz="2400" dirty="0"/>
              <a:t>kandydata lub kandydat pełnoletni informuje o tym dyrektora szkoły </a:t>
            </a:r>
            <a:r>
              <a:rPr lang="pl-PL" altLang="pl-PL" sz="2400" dirty="0" smtClean="0"/>
              <a:t>w </a:t>
            </a:r>
            <a:r>
              <a:rPr lang="pl-PL" altLang="pl-PL" sz="2400" dirty="0"/>
              <a:t>terminie </a:t>
            </a:r>
            <a:r>
              <a:rPr lang="pl-PL" altLang="pl-PL" sz="2400" b="1" dirty="0"/>
              <a:t>do 20 sierpnia 2021 r. do godz. 15.00</a:t>
            </a:r>
            <a:r>
              <a:rPr lang="pl-PL" altLang="pl-PL" sz="2400" dirty="0"/>
              <a:t>. Należy wskazać wówczas </a:t>
            </a:r>
            <a:br>
              <a:rPr lang="pl-PL" altLang="pl-PL" sz="2400" dirty="0"/>
            </a:br>
            <a:r>
              <a:rPr lang="pl-PL" altLang="pl-PL" sz="2400" dirty="0"/>
              <a:t>przyczynę niedotrzymania pierwotnego terminu. Wówczas zaświadczenie lub </a:t>
            </a:r>
            <a:r>
              <a:rPr lang="pl-PL" altLang="pl-PL" sz="2400" dirty="0" smtClean="0"/>
              <a:t>orzeczenie </a:t>
            </a:r>
            <a:r>
              <a:rPr lang="pl-PL" altLang="pl-PL" sz="2400" dirty="0"/>
              <a:t>składa się dyrektorowi szkoły, do której uczeń został przyjęty, </a:t>
            </a:r>
            <a:r>
              <a:rPr lang="pl-PL" altLang="pl-PL" sz="2400" dirty="0" smtClean="0"/>
              <a:t>nie </a:t>
            </a:r>
            <a:r>
              <a:rPr lang="pl-PL" altLang="pl-PL" sz="2400" dirty="0"/>
              <a:t>później niż </a:t>
            </a:r>
            <a:r>
              <a:rPr lang="pl-PL" altLang="pl-PL" sz="2400" b="1" dirty="0"/>
              <a:t>do 24 września 2021 r</a:t>
            </a:r>
            <a:r>
              <a:rPr lang="pl-PL" altLang="pl-PL" sz="2400" b="1" dirty="0" smtClean="0"/>
              <a:t>.</a:t>
            </a:r>
          </a:p>
          <a:p>
            <a:pPr algn="l">
              <a:spcBef>
                <a:spcPct val="0"/>
              </a:spcBef>
              <a:buFontTx/>
              <a:buChar char="•"/>
              <a:defRPr/>
            </a:pPr>
            <a:endParaRPr lang="pl-PL" altLang="pl-PL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pl-PL" altLang="pl-PL" sz="2400" dirty="0"/>
              <a:t>Listy kandydatów przyjętych i kandydatów nieprzyjętych ogłoszone </a:t>
            </a:r>
            <a:r>
              <a:rPr lang="pl-PL" altLang="pl-PL" sz="2400" dirty="0" smtClean="0"/>
              <a:t>zostaną </a:t>
            </a:r>
            <a:r>
              <a:rPr lang="pl-PL" altLang="pl-PL" sz="2400" b="1" dirty="0"/>
              <a:t>2 sierpnia 2021 r.</a:t>
            </a:r>
            <a:r>
              <a:rPr lang="pl-PL" altLang="pl-PL" sz="24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l-PL" sz="2400" dirty="0"/>
          </a:p>
          <a:p>
            <a:pPr algn="l">
              <a:defRPr/>
            </a:pPr>
            <a:endParaRPr lang="pl-PL" sz="2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50825" y="982663"/>
            <a:ext cx="8713788" cy="48926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pl-PL" altLang="pl-PL" sz="2400" smtClean="0"/>
              <a:t>Nieprzedłożenie </a:t>
            </a:r>
            <a:r>
              <a:rPr lang="pl-PL" altLang="pl-PL" sz="2400" b="1" smtClean="0"/>
              <a:t>do 24 września 2021 r.</a:t>
            </a:r>
            <a:r>
              <a:rPr lang="pl-PL" altLang="pl-PL" sz="2400" smtClean="0"/>
              <a:t> zaświadczenia lub orzeczenia będzie równoznaczne z rezygnacją z kontunuowania nauki w szkole, do której uczeń został przyjęty. W przypadku szkoły prowadzącej kształcenie zawodowe – w oddziale realizującym kształcenie w zawodzie, do którego został przyjęty. </a:t>
            </a:r>
            <a:br>
              <a:rPr lang="pl-PL" altLang="pl-PL" sz="2400" smtClean="0"/>
            </a:br>
            <a:endParaRPr lang="pl-PL" altLang="pl-PL" sz="2400" smtClean="0"/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pl-PL" altLang="pl-PL" sz="2400" smtClean="0"/>
              <a:t>Ogłoszony harmonogram uwzględnia również terminy przewidziane na czynności sprawdzające (o których mowa w </a:t>
            </a:r>
            <a:r>
              <a:rPr lang="pl-PL" altLang="pl-PL" sz="2400" i="1" smtClean="0"/>
              <a:t>art. 150 ust. 7 ustawy z dnia 14 grudnia 2016 r. – Prawo oświatowe</a:t>
            </a:r>
            <a:r>
              <a:rPr lang="pl-PL" altLang="pl-PL" sz="2400" smtClean="0"/>
              <a:t>) oraz czynności przewidziane w postępowaniu odwoławczym (</a:t>
            </a:r>
            <a:r>
              <a:rPr lang="pl-PL" altLang="pl-PL" sz="2400" i="1" smtClean="0"/>
              <a:t>o których mowa w art. 158 ust. 6-9 ustawy – Prawo oświatowe</a:t>
            </a:r>
            <a:r>
              <a:rPr lang="pl-PL" altLang="pl-PL" sz="2400" smtClean="0"/>
              <a:t>). </a:t>
            </a:r>
          </a:p>
        </p:txBody>
      </p:sp>
    </p:spTree>
  </p:cSld>
  <p:clrMapOvr>
    <a:masterClrMapping/>
  </p:clrMapOvr>
  <p:transition>
    <p:pull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Podtytuł 2"/>
          <p:cNvSpPr>
            <a:spLocks noGrp="1"/>
          </p:cNvSpPr>
          <p:nvPr>
            <p:ph type="subTitle" idx="1"/>
          </p:nvPr>
        </p:nvSpPr>
        <p:spPr>
          <a:xfrm>
            <a:off x="250825" y="188913"/>
            <a:ext cx="8642350" cy="6480175"/>
          </a:xfrm>
        </p:spPr>
        <p:txBody>
          <a:bodyPr/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pl-PL" altLang="pl-PL" sz="2400" smtClean="0"/>
              <a:t>W postępowaniu rekrutacyjnym do szkół ponadpodstawowych na rok szkolny 2021/2022 przeprowadza się postępowanie uzupełniające w terminie 3-6 sierpnia 2021r.</a:t>
            </a:r>
            <a:br>
              <a:rPr lang="pl-PL" altLang="pl-PL" sz="2400" smtClean="0"/>
            </a:br>
            <a:endParaRPr lang="pl-PL" altLang="pl-PL" sz="2400" smtClean="0"/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pl-PL" altLang="pl-PL" sz="2400" smtClean="0"/>
              <a:t>Kandydaci do szkół ponadpodstawowych, którzy nie zostaną przyjęci do szkół dla młodzieży w postępowaniu rekrutacyjnym i postępowaniu uzupełniającym na rok szkolny 2021/2022, będą przyjmowani do tych szkół w trakcie roku szkolnego </a:t>
            </a:r>
            <a:br>
              <a:rPr lang="pl-PL" altLang="pl-PL" sz="2400" smtClean="0"/>
            </a:br>
            <a:r>
              <a:rPr lang="pl-PL" altLang="pl-PL" sz="2400" smtClean="0"/>
              <a:t>(na podstawie </a:t>
            </a:r>
            <a:r>
              <a:rPr lang="pl-PL" altLang="pl-PL" sz="2400" i="1" smtClean="0"/>
              <a:t>art. 130 ust. 2 ustawy – Prawo oświatowe).</a:t>
            </a:r>
            <a:r>
              <a:rPr lang="pl-PL" altLang="pl-PL" sz="2400" smtClean="0"/>
              <a:t> </a:t>
            </a:r>
            <a:br>
              <a:rPr lang="pl-PL" altLang="pl-PL" sz="2400" smtClean="0"/>
            </a:br>
            <a:endParaRPr lang="pl-PL" altLang="pl-PL" sz="2400" smtClean="0"/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pl-PL" altLang="pl-PL" sz="2400" smtClean="0"/>
              <a:t>Za zapewnienie miejsca w szkole ponadpodstawowej wszystkim realizującym obowiązek nauki dzieciom i młodzieży zamieszkującym na obszarze powiatu odpowiada rada powiatu (zgodnie z </a:t>
            </a:r>
            <a:r>
              <a:rPr lang="pl-PL" altLang="pl-PL" sz="2400" i="1" smtClean="0"/>
              <a:t>art. 39 ust. 7 ustawy – Prawo oświatowe</a:t>
            </a:r>
            <a:r>
              <a:rPr lang="pl-PL" altLang="pl-PL" sz="2400" smtClean="0"/>
              <a:t>). </a:t>
            </a:r>
          </a:p>
        </p:txBody>
      </p:sp>
    </p:spTree>
  </p:cSld>
  <p:clrMapOvr>
    <a:masterClrMapping/>
  </p:clrMapOvr>
  <p:transition>
    <p:pull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1081088"/>
          </a:xfrm>
        </p:spPr>
        <p:txBody>
          <a:bodyPr/>
          <a:lstStyle/>
          <a:p>
            <a:r>
              <a:rPr lang="pl-PL" sz="2400" smtClean="0"/>
              <a:t>Wszystkie potrzebne materiały i informacje znajdują się na stronie OKE w Gdańsku lub CKE: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388" y="1341438"/>
            <a:ext cx="8856662" cy="5327650"/>
          </a:xfrm>
        </p:spPr>
        <p:txBody>
          <a:bodyPr/>
          <a:lstStyle/>
          <a:p>
            <a:pPr algn="l">
              <a:defRPr/>
            </a:pPr>
            <a:r>
              <a:rPr lang="pl-PL" altLang="pl-PL" sz="2000" dirty="0"/>
              <a:t/>
            </a:r>
            <a:br>
              <a:rPr lang="pl-PL" altLang="pl-PL" sz="2000" dirty="0"/>
            </a:br>
            <a:r>
              <a:rPr lang="pl-PL" altLang="pl-PL" sz="2000" b="1" dirty="0"/>
              <a:t/>
            </a:r>
            <a:br>
              <a:rPr lang="pl-PL" altLang="pl-PL" sz="2000" b="1" dirty="0"/>
            </a:br>
            <a:r>
              <a:rPr lang="pl-PL" altLang="pl-PL" sz="2000" b="1" dirty="0"/>
              <a:t>https://</a:t>
            </a:r>
            <a:r>
              <a:rPr lang="pl-PL" altLang="pl-PL" sz="2000" b="1" dirty="0" smtClean="0"/>
              <a:t>www.oke.gda.pl</a:t>
            </a:r>
            <a:r>
              <a:rPr lang="pl-PL" altLang="pl-PL" sz="2400" b="1" dirty="0"/>
              <a:t/>
            </a:r>
            <a:br>
              <a:rPr lang="pl-PL" altLang="pl-PL" sz="2400" b="1" dirty="0"/>
            </a:br>
            <a: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/>
            </a:r>
            <a:br>
              <a:rPr lang="pl-PL" sz="2400" dirty="0">
                <a:solidFill>
                  <a:srgbClr val="0000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</a:br>
            <a:r>
              <a:rPr lang="pl-PL" altLang="pl-PL" sz="2400" b="1" dirty="0"/>
              <a:t/>
            </a:r>
            <a:br>
              <a:rPr lang="pl-PL" altLang="pl-PL" sz="2400" b="1" dirty="0"/>
            </a:br>
            <a:r>
              <a:rPr lang="pl-PL" altLang="pl-PL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Okręgowa Komisja Egzaminacyjna w Gdańsku,  ul. Na Stoku 49,  80-874 Gdańsk,  tel.: (058) 320 55 </a:t>
            </a:r>
            <a:r>
              <a:rPr lang="pl-PL" altLang="pl-PL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90</a:t>
            </a:r>
          </a:p>
          <a:p>
            <a:pPr algn="l">
              <a:defRPr/>
            </a:pPr>
            <a:endParaRPr lang="pl-PL" altLang="pl-PL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l">
              <a:defRPr/>
            </a:pPr>
            <a:endParaRPr lang="pl-PL" altLang="pl-PL" sz="2400" b="1" dirty="0" smtClean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l">
              <a:defRPr/>
            </a:pPr>
            <a:endParaRPr lang="pl-PL" altLang="pl-PL" sz="2400" b="1" dirty="0" smtClean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l">
              <a:defRPr/>
            </a:pPr>
            <a:endParaRPr lang="pl-PL" altLang="pl-PL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l">
              <a:defRPr/>
            </a:pPr>
            <a:r>
              <a:rPr lang="pl-PL" altLang="pl-PL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https</a:t>
            </a:r>
            <a:r>
              <a:rPr lang="pl-PL" altLang="pl-PL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://</a:t>
            </a:r>
            <a:r>
              <a:rPr lang="pl-PL" altLang="pl-PL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cke.gov.pl</a:t>
            </a:r>
            <a:r>
              <a:rPr lang="pl-PL" altLang="pl-PL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/>
            </a:r>
            <a:br>
              <a:rPr lang="pl-PL" altLang="pl-PL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</a:br>
            <a:endParaRPr lang="pl-PL" sz="2400" dirty="0"/>
          </a:p>
        </p:txBody>
      </p:sp>
      <p:pic>
        <p:nvPicPr>
          <p:cNvPr id="43012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300663"/>
            <a:ext cx="38211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557338"/>
            <a:ext cx="122555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15888"/>
            <a:ext cx="8785225" cy="720725"/>
          </a:xfrm>
        </p:spPr>
        <p:txBody>
          <a:bodyPr/>
          <a:lstStyle/>
          <a:p>
            <a:pPr eaLnBrk="1" hangingPunct="1"/>
            <a:r>
              <a:rPr lang="pl-PL" altLang="pl-PL" sz="2500" smtClean="0">
                <a:solidFill>
                  <a:schemeClr val="tx1"/>
                </a:solidFill>
                <a:latin typeface="Tahoma" pitchFamily="34" charset="0"/>
              </a:rPr>
              <a:t>CO UCZNIOWIE WNOSZĄ DO SALI EGZAMINACYJNEJ</a:t>
            </a:r>
          </a:p>
        </p:txBody>
      </p:sp>
      <p:sp>
        <p:nvSpPr>
          <p:cNvPr id="66566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981075"/>
            <a:ext cx="8497888" cy="4535488"/>
          </a:xfrm>
        </p:spPr>
        <p:txBody>
          <a:bodyPr/>
          <a:lstStyle/>
          <a:p>
            <a:pPr marL="0" indent="0" defTabSz="179388" eaLnBrk="1" hangingPunct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pl-PL" altLang="pl-PL" sz="2100" smtClean="0"/>
              <a:t> w przypadku każdej części egzaminu - długopis  (lub pióro) </a:t>
            </a:r>
            <a:br>
              <a:rPr lang="pl-PL" altLang="pl-PL" sz="2100" smtClean="0"/>
            </a:br>
            <a:r>
              <a:rPr lang="pl-PL" altLang="pl-PL" sz="2100" smtClean="0"/>
              <a:t>	z czarnym atramentem przeznaczony do zapisywania 					rozwiązań (odpowiedzi). </a:t>
            </a:r>
          </a:p>
          <a:p>
            <a:pPr marL="0" indent="0" defTabSz="179388"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pl-PL" altLang="pl-PL" sz="1600" smtClean="0"/>
          </a:p>
          <a:p>
            <a:pPr marL="0" indent="0" defTabSz="179388" eaLnBrk="1" hangingPunct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pl-PL" altLang="pl-PL" sz="2100" smtClean="0"/>
              <a:t> dodatkowo w przypadku części egzaminu z zakresu matematyki 	– 	linijkę.  </a:t>
            </a:r>
            <a:br>
              <a:rPr lang="pl-PL" altLang="pl-PL" sz="2100" smtClean="0"/>
            </a:br>
            <a:r>
              <a:rPr lang="pl-PL" altLang="pl-PL" sz="2100" smtClean="0"/>
              <a:t>	rysunki – jeżeli trzeba je wykonać – zdający wykonują długopisem</a:t>
            </a:r>
          </a:p>
          <a:p>
            <a:pPr marL="0" indent="0" defTabSz="179388"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q"/>
            </a:pPr>
            <a:endParaRPr lang="pl-PL" altLang="pl-PL" sz="2100" smtClean="0"/>
          </a:p>
          <a:p>
            <a:pPr marL="0" indent="0" defTabSz="179388" eaLnBrk="1" hangingPunct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pl-PL" altLang="pl-PL" sz="2100" b="1" smtClean="0"/>
              <a:t> </a:t>
            </a:r>
            <a:r>
              <a:rPr lang="pl-PL" altLang="pl-PL" sz="2100" smtClean="0"/>
              <a:t>małą butelkę wody niegazowanej (w przezroczystej butelce)</a:t>
            </a:r>
            <a:br>
              <a:rPr lang="pl-PL" altLang="pl-PL" sz="2100" smtClean="0"/>
            </a:br>
            <a:r>
              <a:rPr lang="pl-PL" altLang="pl-PL" sz="2100" smtClean="0"/>
              <a:t>podczas pracy z arkuszem butelka powinna stać przy nodze stolika</a:t>
            </a:r>
          </a:p>
          <a:p>
            <a:pPr marL="0" indent="0" defTabSz="179388" eaLnBrk="1" hangingPunct="1">
              <a:buFontTx/>
              <a:buNone/>
            </a:pPr>
            <a:endParaRPr lang="pl-PL" altLang="pl-PL" sz="2100" smtClean="0"/>
          </a:p>
          <a:p>
            <a:pPr marL="0" indent="0" defTabSz="179388" eaLnBrk="1" hangingPunct="1">
              <a:lnSpc>
                <a:spcPct val="80000"/>
              </a:lnSpc>
              <a:buFont typeface="Wingdings 3" pitchFamily="18" charset="2"/>
              <a:buNone/>
            </a:pPr>
            <a:endParaRPr lang="pl-PL" altLang="pl-PL" sz="2100" smtClean="0"/>
          </a:p>
        </p:txBody>
      </p:sp>
      <p:sp>
        <p:nvSpPr>
          <p:cNvPr id="6" name="Prostokąt zaokrąglony 5"/>
          <p:cNvSpPr/>
          <p:nvPr/>
        </p:nvSpPr>
        <p:spPr>
          <a:xfrm>
            <a:off x="142875" y="5805488"/>
            <a:ext cx="8713788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400" b="1" dirty="0" smtClean="0"/>
              <a:t>Bezwzględnie nie można WNOSIĆ do sali egzaminacyjnej urządzeń  telekomunikacyjnych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15888"/>
            <a:ext cx="8964612" cy="649287"/>
          </a:xfrm>
        </p:spPr>
        <p:txBody>
          <a:bodyPr/>
          <a:lstStyle/>
          <a:p>
            <a:pPr eaLnBrk="1" hangingPunct="1"/>
            <a:r>
              <a:rPr lang="pl-PL" altLang="pl-PL" sz="25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PRZYDZIAŁ MIEJSC W SALI EGZAMINACYJNEJ</a:t>
            </a:r>
          </a:p>
        </p:txBody>
      </p:sp>
      <p:sp>
        <p:nvSpPr>
          <p:cNvPr id="66566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908050"/>
            <a:ext cx="8785225" cy="5473700"/>
          </a:xfrm>
        </p:spPr>
        <p:txBody>
          <a:bodyPr/>
          <a:lstStyle/>
          <a:p>
            <a:pPr marL="0" indent="0" defTabSz="179388" eaLnBrk="1" hangingPunct="1">
              <a:lnSpc>
                <a:spcPct val="150000"/>
              </a:lnSpc>
              <a:buClr>
                <a:srgbClr val="663300"/>
              </a:buClr>
              <a:buFont typeface="Wingdings" pitchFamily="2" charset="2"/>
              <a:buChar char="q"/>
            </a:pPr>
            <a:r>
              <a:rPr lang="pl-PL" altLang="pl-PL" sz="2400" smtClean="0"/>
              <a:t> zdający wchodzą do sali egzaminacyjnej pojedynczo, 	   według kolejności 	na liście i otrzymują losowo przydzielany każdego dnia numer stolika, przy których będą pracowali</a:t>
            </a:r>
          </a:p>
          <a:p>
            <a:pPr marL="0" indent="0" defTabSz="179388" eaLnBrk="1" hangingPunct="1">
              <a:lnSpc>
                <a:spcPct val="150000"/>
              </a:lnSpc>
              <a:buClr>
                <a:srgbClr val="663300"/>
              </a:buClr>
              <a:buFont typeface="Wingdings" pitchFamily="2" charset="2"/>
              <a:buChar char="q"/>
            </a:pPr>
            <a:r>
              <a:rPr lang="pl-PL" altLang="pl-PL" sz="2400" smtClean="0"/>
              <a:t> losowanie odbywa się przed rozpoczęciem każdej części egzaminu</a:t>
            </a:r>
          </a:p>
          <a:p>
            <a:pPr marL="0" indent="0" defTabSz="179388" eaLnBrk="1" hangingPunct="1">
              <a:lnSpc>
                <a:spcPct val="150000"/>
              </a:lnSpc>
              <a:buClr>
                <a:srgbClr val="663300"/>
              </a:buClr>
              <a:buFont typeface="Wingdings" pitchFamily="2" charset="2"/>
              <a:buChar char="q"/>
            </a:pPr>
            <a:r>
              <a:rPr lang="pl-PL" altLang="pl-PL" sz="2400" smtClean="0"/>
              <a:t> zdający powinni mieć przy sobie dokument stwierdzający 	tożsamość</a:t>
            </a:r>
          </a:p>
        </p:txBody>
      </p:sp>
      <p:sp>
        <p:nvSpPr>
          <p:cNvPr id="5" name="Prostokąt zaokrąglony 4"/>
          <p:cNvSpPr>
            <a:spLocks noChangeArrowheads="1"/>
          </p:cNvSpPr>
          <p:nvPr/>
        </p:nvSpPr>
        <p:spPr bwMode="auto">
          <a:xfrm>
            <a:off x="3708400" y="5013325"/>
            <a:ext cx="5040313" cy="1368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algn="ctr">
            <a:solidFill>
              <a:srgbClr val="00FF00"/>
            </a:solidFill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losowania można odstąpić w przypadku uczniów rozwiązujących zestawy dostosowane, korzystających z leków/ opieki medycznej </a:t>
            </a:r>
            <a:b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lub w innych uzasadnionych przypadkach.</a:t>
            </a:r>
            <a:r>
              <a:rPr lang="pl-PL" sz="1600" dirty="0">
                <a:solidFill>
                  <a:schemeClr val="lt1"/>
                </a:solidFill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9144000" cy="1368425"/>
          </a:xfrm>
        </p:spPr>
        <p:txBody>
          <a:bodyPr/>
          <a:lstStyle/>
          <a:p>
            <a:pPr eaLnBrk="1" hangingPunct="1"/>
            <a:r>
              <a:rPr lang="pl-PL" altLang="pl-PL" sz="2600" smtClean="0">
                <a:solidFill>
                  <a:schemeClr val="tx1"/>
                </a:solidFill>
                <a:latin typeface="Tahoma" pitchFamily="34" charset="0"/>
              </a:rPr>
              <a:t>SCHEMAT STANDARDOWEGO ARKUSZA EGZAMINACYJNEGO </a:t>
            </a:r>
            <a:r>
              <a:rPr lang="pl-PL" altLang="pl-PL" sz="2600" smtClean="0">
                <a:solidFill>
                  <a:schemeClr val="tx1"/>
                </a:solidFill>
              </a:rPr>
              <a:t/>
            </a:r>
            <a:br>
              <a:rPr lang="pl-PL" altLang="pl-PL" sz="2600" smtClean="0">
                <a:solidFill>
                  <a:schemeClr val="tx1"/>
                </a:solidFill>
              </a:rPr>
            </a:br>
            <a:r>
              <a:rPr lang="pl-PL" altLang="pl-PL" sz="1600" i="1" smtClean="0">
                <a:solidFill>
                  <a:schemeClr val="tx1"/>
                </a:solidFill>
                <a:latin typeface="Tahoma" pitchFamily="34" charset="0"/>
              </a:rPr>
              <a:t>z zakresu</a:t>
            </a:r>
            <a:r>
              <a:rPr lang="pl-PL" altLang="pl-PL" sz="1600" smtClean="0">
                <a:solidFill>
                  <a:schemeClr val="tx1"/>
                </a:solidFill>
                <a:latin typeface="Tahoma" pitchFamily="34" charset="0"/>
              </a:rPr>
              <a:t/>
            </a:r>
            <a:br>
              <a:rPr lang="pl-PL" altLang="pl-PL" sz="160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pl-PL" altLang="pl-PL" sz="2000" b="1" i="1" smtClean="0">
                <a:solidFill>
                  <a:schemeClr val="tx1"/>
                </a:solidFill>
                <a:latin typeface="Tahoma" pitchFamily="34" charset="0"/>
              </a:rPr>
              <a:t>języka polskiego</a:t>
            </a:r>
            <a:r>
              <a:rPr lang="pl-PL" altLang="pl-PL" sz="2000" b="1" i="1" smtClean="0">
                <a:solidFill>
                  <a:srgbClr val="FF0000"/>
                </a:solidFill>
                <a:latin typeface="Tahoma" pitchFamily="34" charset="0"/>
              </a:rPr>
              <a:t>, zmieniony 19.04 na taki również z matematyki</a:t>
            </a:r>
            <a:r>
              <a:rPr lang="pl-PL" altLang="pl-PL" sz="2000" b="1" i="1" smtClean="0">
                <a:solidFill>
                  <a:schemeClr val="tx1"/>
                </a:solidFill>
                <a:latin typeface="Tahoma" pitchFamily="34" charset="0"/>
              </a:rPr>
              <a:t> i języka obcego nowożytnego </a:t>
            </a:r>
            <a:endParaRPr lang="pl-PL" altLang="pl-PL" sz="2000" b="1" smtClean="0">
              <a:solidFill>
                <a:srgbClr val="5968B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795338" y="6092825"/>
            <a:ext cx="1701800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pl-PL" altLang="pl-PL" sz="800" b="1">
              <a:cs typeface="Times New Roman" pitchFamily="18" charset="0"/>
            </a:endParaRPr>
          </a:p>
          <a:p>
            <a:pPr algn="ctr" eaLnBrk="1" hangingPunct="1"/>
            <a:r>
              <a:rPr lang="pl-PL" altLang="pl-PL" sz="1800" b="1">
                <a:latin typeface="Comic Sans MS" pitchFamily="66" charset="0"/>
                <a:cs typeface="Times New Roman" pitchFamily="18" charset="0"/>
              </a:rPr>
              <a:t>Zeszyt zadań </a:t>
            </a:r>
            <a:endParaRPr lang="pl-PL" altLang="pl-PL" sz="18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l-PL" altLang="pl-PL">
              <a:latin typeface="Century Gothic" pitchFamily="34" charset="0"/>
            </a:endParaRP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l-PL" altLang="pl-PL"/>
          </a:p>
        </p:txBody>
      </p:sp>
      <p:pic>
        <p:nvPicPr>
          <p:cNvPr id="9222" name="Obraz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557338"/>
            <a:ext cx="7442200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pl-PL" altLang="pl-PL" sz="100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pl-PL" altLang="pl-PL" sz="1000">
                <a:solidFill>
                  <a:srgbClr val="FF0000"/>
                </a:solidFill>
                <a:cs typeface="Times New Roman" pitchFamily="18" charset="0"/>
              </a:rPr>
            </a:br>
            <a:endParaRPr lang="pl-PL" altLang="pl-PL">
              <a:cs typeface="Times New Roman" pitchFamily="18" charset="0"/>
            </a:endParaRPr>
          </a:p>
        </p:txBody>
      </p:sp>
      <p:cxnSp>
        <p:nvCxnSpPr>
          <p:cNvPr id="9224" name="Łącznik prosty ze strzałką 30"/>
          <p:cNvCxnSpPr>
            <a:cxnSpLocks noChangeShapeType="1"/>
          </p:cNvCxnSpPr>
          <p:nvPr/>
        </p:nvCxnSpPr>
        <p:spPr bwMode="auto">
          <a:xfrm flipV="1">
            <a:off x="1709738" y="5405438"/>
            <a:ext cx="819150" cy="733425"/>
          </a:xfrm>
          <a:prstGeom prst="straightConnector1">
            <a:avLst/>
          </a:prstGeom>
          <a:noFill/>
          <a:ln w="2857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5" name="Łącznik prosty ze strzałką 28"/>
          <p:cNvCxnSpPr>
            <a:cxnSpLocks noChangeShapeType="1"/>
          </p:cNvCxnSpPr>
          <p:nvPr/>
        </p:nvCxnSpPr>
        <p:spPr bwMode="auto">
          <a:xfrm flipH="1" flipV="1">
            <a:off x="6156325" y="4149725"/>
            <a:ext cx="936625" cy="647700"/>
          </a:xfrm>
          <a:prstGeom prst="straightConnector1">
            <a:avLst/>
          </a:prstGeom>
          <a:noFill/>
          <a:ln w="28575">
            <a:solidFill>
              <a:srgbClr val="9966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6" name="Text Box 4"/>
          <p:cNvSpPr txBox="1">
            <a:spLocks noChangeArrowheads="1"/>
          </p:cNvSpPr>
          <p:nvPr/>
        </p:nvSpPr>
        <p:spPr bwMode="auto">
          <a:xfrm>
            <a:off x="5651500" y="4730750"/>
            <a:ext cx="2665413" cy="674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l-PL" altLang="pl-PL" sz="1800" b="1">
                <a:latin typeface="Comic Sans MS" pitchFamily="66" charset="0"/>
                <a:cs typeface="Times New Roman" pitchFamily="18" charset="0"/>
              </a:rPr>
              <a:t>Karta odpowiedzi</a:t>
            </a:r>
            <a:endParaRPr lang="pl-PL" altLang="pl-PL" sz="1800"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pl-PL" altLang="pl-PL" sz="1800">
                <a:latin typeface="Comic Sans MS" pitchFamily="66" charset="0"/>
                <a:cs typeface="Times New Roman" pitchFamily="18" charset="0"/>
              </a:rPr>
              <a:t>do zadań zamkniętych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9144000" cy="1008063"/>
          </a:xfrm>
        </p:spPr>
        <p:txBody>
          <a:bodyPr/>
          <a:lstStyle/>
          <a:p>
            <a:pPr eaLnBrk="1" hangingPunct="1"/>
            <a:r>
              <a:rPr lang="pl-PL" altLang="pl-PL" sz="2400" smtClean="0">
                <a:solidFill>
                  <a:schemeClr val="tx1"/>
                </a:solidFill>
                <a:latin typeface="Tahoma" pitchFamily="34" charset="0"/>
              </a:rPr>
              <a:t>SCHEMAT STANDARDOWEGO ARKUSZA EGZAMINACYJNEGO</a:t>
            </a:r>
            <a:r>
              <a:rPr lang="pl-PL" altLang="pl-PL" sz="200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pl-PL" altLang="pl-PL" sz="2000" smtClean="0">
                <a:solidFill>
                  <a:schemeClr val="tx1"/>
                </a:solidFill>
              </a:rPr>
              <a:t/>
            </a:r>
            <a:br>
              <a:rPr lang="pl-PL" altLang="pl-PL" sz="2000" smtClean="0">
                <a:solidFill>
                  <a:schemeClr val="tx1"/>
                </a:solidFill>
              </a:rPr>
            </a:br>
            <a:r>
              <a:rPr lang="pl-PL" altLang="pl-PL" sz="1600" i="1" smtClean="0">
                <a:solidFill>
                  <a:schemeClr val="tx1"/>
                </a:solidFill>
                <a:latin typeface="Tahoma" pitchFamily="34" charset="0"/>
              </a:rPr>
              <a:t>z zakresu </a:t>
            </a:r>
            <a:r>
              <a:rPr lang="pl-PL" altLang="pl-PL" sz="1600" b="1" i="1" smtClean="0">
                <a:solidFill>
                  <a:schemeClr val="tx1"/>
                </a:solidFill>
                <a:latin typeface="Tahoma" pitchFamily="34" charset="0"/>
              </a:rPr>
              <a:t>matematyki </a:t>
            </a:r>
          </a:p>
        </p:txBody>
      </p:sp>
      <p:pic>
        <p:nvPicPr>
          <p:cNvPr id="10243" name="Obraz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" t="3104" r="1697" b="2248"/>
          <a:stretch>
            <a:fillRect/>
          </a:stretch>
        </p:blipFill>
        <p:spPr bwMode="auto">
          <a:xfrm>
            <a:off x="1381125" y="1908175"/>
            <a:ext cx="72898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Pole tekstowe 2"/>
          <p:cNvSpPr txBox="1">
            <a:spLocks noChangeArrowheads="1"/>
          </p:cNvSpPr>
          <p:nvPr/>
        </p:nvSpPr>
        <p:spPr bwMode="auto">
          <a:xfrm>
            <a:off x="2374900" y="1225550"/>
            <a:ext cx="676910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l-PL" altLang="pl-PL" sz="1800" b="1">
                <a:latin typeface="Comic Sans MS" pitchFamily="66" charset="0"/>
                <a:cs typeface="Times New Roman" pitchFamily="18" charset="0"/>
              </a:rPr>
              <a:t>Karta rozwiązań zadań </a:t>
            </a:r>
            <a:r>
              <a:rPr lang="pl-PL" altLang="pl-PL" sz="1800" b="1">
                <a:latin typeface="Comic Sans MS" pitchFamily="66" charset="0"/>
              </a:rPr>
              <a:t>egzaminacyjnych (otwartych)</a:t>
            </a:r>
            <a:endParaRPr lang="pl-PL" altLang="pl-PL" sz="1800">
              <a:latin typeface="Comic Sans MS" pitchFamily="66" charset="0"/>
            </a:endParaRPr>
          </a:p>
          <a:p>
            <a:pPr algn="ctr"/>
            <a:r>
              <a:rPr lang="pl-PL" altLang="pl-PL" sz="1800">
                <a:latin typeface="Comic Sans MS" pitchFamily="66" charset="0"/>
                <a:cs typeface="Times New Roman" pitchFamily="18" charset="0"/>
              </a:rPr>
              <a:t>(do wyrwania przez ucznia)</a:t>
            </a:r>
          </a:p>
        </p:txBody>
      </p:sp>
      <p:cxnSp>
        <p:nvCxnSpPr>
          <p:cNvPr id="10245" name="Łącznik prosty ze strzałką 26"/>
          <p:cNvCxnSpPr>
            <a:cxnSpLocks noChangeShapeType="1"/>
          </p:cNvCxnSpPr>
          <p:nvPr/>
        </p:nvCxnSpPr>
        <p:spPr bwMode="auto">
          <a:xfrm flipH="1">
            <a:off x="3709988" y="1771650"/>
            <a:ext cx="3189287" cy="1154113"/>
          </a:xfrm>
          <a:prstGeom prst="straightConnector1">
            <a:avLst/>
          </a:prstGeom>
          <a:noFill/>
          <a:ln w="19050">
            <a:solidFill>
              <a:srgbClr val="FF66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6300788" y="5203825"/>
            <a:ext cx="2663825" cy="673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l-PL" altLang="pl-PL" sz="1800" b="1">
                <a:latin typeface="Comic Sans MS" pitchFamily="66" charset="0"/>
                <a:cs typeface="Times New Roman" pitchFamily="18" charset="0"/>
              </a:rPr>
              <a:t>Karta odpowiedzi</a:t>
            </a:r>
            <a:endParaRPr lang="pl-PL" altLang="pl-PL" sz="1800"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pl-PL" altLang="pl-PL" sz="1800">
                <a:latin typeface="Comic Sans MS" pitchFamily="66" charset="0"/>
                <a:cs typeface="Times New Roman" pitchFamily="18" charset="0"/>
              </a:rPr>
              <a:t>do zadań zamkniętych</a:t>
            </a:r>
          </a:p>
        </p:txBody>
      </p:sp>
      <p:cxnSp>
        <p:nvCxnSpPr>
          <p:cNvPr id="10247" name="Łącznik prosty ze strzałką 28"/>
          <p:cNvCxnSpPr>
            <a:cxnSpLocks noChangeShapeType="1"/>
          </p:cNvCxnSpPr>
          <p:nvPr/>
        </p:nvCxnSpPr>
        <p:spPr bwMode="auto">
          <a:xfrm flipH="1" flipV="1">
            <a:off x="6432550" y="4589463"/>
            <a:ext cx="498475" cy="663575"/>
          </a:xfrm>
          <a:prstGeom prst="straightConnector1">
            <a:avLst/>
          </a:prstGeom>
          <a:noFill/>
          <a:ln w="19050">
            <a:solidFill>
              <a:srgbClr val="9966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8" name="Text Box 2"/>
          <p:cNvSpPr txBox="1">
            <a:spLocks noChangeArrowheads="1"/>
          </p:cNvSpPr>
          <p:nvPr/>
        </p:nvSpPr>
        <p:spPr bwMode="auto">
          <a:xfrm>
            <a:off x="395288" y="5516563"/>
            <a:ext cx="1701800" cy="6492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pl-PL" altLang="pl-PL" sz="800" b="1">
              <a:cs typeface="Times New Roman" pitchFamily="18" charset="0"/>
            </a:endParaRPr>
          </a:p>
          <a:p>
            <a:pPr algn="ctr" eaLnBrk="1" hangingPunct="1"/>
            <a:r>
              <a:rPr lang="pl-PL" altLang="pl-PL" sz="1800" b="1">
                <a:latin typeface="Comic Sans MS" pitchFamily="66" charset="0"/>
                <a:cs typeface="Times New Roman" pitchFamily="18" charset="0"/>
              </a:rPr>
              <a:t>Zeszyt zadań</a:t>
            </a:r>
            <a:r>
              <a:rPr lang="pl-PL" altLang="pl-PL" sz="1800" b="1">
                <a:cs typeface="Times New Roman" pitchFamily="18" charset="0"/>
              </a:rPr>
              <a:t> </a:t>
            </a:r>
            <a:endParaRPr lang="pl-PL" altLang="pl-PL" sz="1800">
              <a:cs typeface="Times New Roman" pitchFamily="18" charset="0"/>
            </a:endParaRPr>
          </a:p>
        </p:txBody>
      </p:sp>
      <p:cxnSp>
        <p:nvCxnSpPr>
          <p:cNvPr id="10249" name="Łącznik prosty ze strzałką 30"/>
          <p:cNvCxnSpPr>
            <a:cxnSpLocks noChangeShapeType="1"/>
          </p:cNvCxnSpPr>
          <p:nvPr/>
        </p:nvCxnSpPr>
        <p:spPr bwMode="auto">
          <a:xfrm flipV="1">
            <a:off x="1520825" y="4797425"/>
            <a:ext cx="576263" cy="820738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0" name="pole tekstowe 1"/>
          <p:cNvSpPr txBox="1">
            <a:spLocks noChangeArrowheads="1"/>
          </p:cNvSpPr>
          <p:nvPr/>
        </p:nvSpPr>
        <p:spPr bwMode="auto">
          <a:xfrm rot="1288975">
            <a:off x="960438" y="2727325"/>
            <a:ext cx="77184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pl-PL" sz="4400" b="1">
                <a:solidFill>
                  <a:srgbClr val="FF0000"/>
                </a:solidFill>
              </a:rPr>
              <a:t>nieaktualne od 19.04.2021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-34925"/>
            <a:ext cx="8229600" cy="547688"/>
          </a:xfrm>
        </p:spPr>
        <p:txBody>
          <a:bodyPr/>
          <a:lstStyle/>
          <a:p>
            <a:pPr eaLnBrk="1" hangingPunct="1"/>
            <a:r>
              <a:rPr lang="pl-PL" altLang="pl-PL" sz="2400" smtClean="0">
                <a:solidFill>
                  <a:schemeClr val="tx1"/>
                </a:solidFill>
                <a:cs typeface="Tahoma" pitchFamily="34" charset="0"/>
              </a:rPr>
              <a:t>CZYNNOŚCI ORGANIZACYJNE</a:t>
            </a:r>
            <a:r>
              <a:rPr lang="pl-PL" altLang="pl-PL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ZDAJĄCYCH</a:t>
            </a:r>
            <a:r>
              <a:rPr lang="pl-PL" altLang="pl-PL" sz="28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566738"/>
            <a:ext cx="8785225" cy="5886450"/>
          </a:xfrm>
        </p:spPr>
        <p:txBody>
          <a:bodyPr/>
          <a:lstStyle/>
          <a:p>
            <a:pPr marL="381000" indent="-381000" eaLnBrk="1" hangingPunct="1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pl-PL" altLang="pl-PL" sz="2400" dirty="0" smtClean="0"/>
              <a:t>sprawdzenie kompletności arkusza i jego wydruku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pl-PL" altLang="pl-PL" sz="2400" dirty="0"/>
              <a:t>z</a:t>
            </a:r>
            <a:r>
              <a:rPr lang="pl-PL" altLang="pl-PL" sz="2400" dirty="0" smtClean="0"/>
              <a:t>głaszanie braków w celu wymiany arkusza </a:t>
            </a:r>
            <a:r>
              <a:rPr lang="pl-PL" altLang="pl-PL" sz="2000" dirty="0" smtClean="0"/>
              <a:t>(w razie potrzeby)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pl-PL" sz="2400" dirty="0"/>
              <a:t>s</a:t>
            </a:r>
            <a:r>
              <a:rPr lang="pl-PL" sz="2400" dirty="0" smtClean="0"/>
              <a:t>prawdzenie poprawności numeru PESEL na naklejkach przygotowanych przez OKE z własną legitymacją </a:t>
            </a:r>
            <a:r>
              <a:rPr lang="pl-PL" sz="2000" dirty="0" smtClean="0"/>
              <a:t>(w razie nieprawidłowego natychmiastowe zgłoszenie n-</a:t>
            </a:r>
            <a:r>
              <a:rPr lang="pl-PL" sz="2000" dirty="0" err="1" smtClean="0"/>
              <a:t>lowi</a:t>
            </a:r>
            <a:r>
              <a:rPr lang="pl-PL" sz="2000" dirty="0" smtClean="0"/>
              <a:t>)</a:t>
            </a:r>
          </a:p>
          <a:p>
            <a:pPr marL="381000" indent="-381000" eaLnBrk="1" hangingPunct="1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pl-PL" altLang="pl-PL" sz="2400" dirty="0"/>
              <a:t>k</a:t>
            </a:r>
            <a:r>
              <a:rPr lang="pl-PL" altLang="pl-PL" sz="2400" dirty="0" smtClean="0"/>
              <a:t>odowanie arkusza</a:t>
            </a:r>
          </a:p>
          <a:p>
            <a:pPr marL="800100" lvl="1" indent="-342900" eaLnBrk="1" hangingPunct="1">
              <a:lnSpc>
                <a:spcPct val="150000"/>
              </a:lnSpc>
              <a:buFont typeface="Book Antiqua" panose="02040602050305030304" pitchFamily="18" charset="0"/>
              <a:buAutoNum type="alphaLcParenR"/>
              <a:defRPr/>
            </a:pPr>
            <a:r>
              <a:rPr lang="pl-PL" altLang="pl-PL" sz="2000" dirty="0" smtClean="0"/>
              <a:t>zeszytu zadań egzaminacyjnych, </a:t>
            </a:r>
          </a:p>
          <a:p>
            <a:pPr marL="800100" lvl="1" indent="-342900" eaLnBrk="1" hangingPunct="1">
              <a:lnSpc>
                <a:spcPct val="150000"/>
              </a:lnSpc>
              <a:buFont typeface="Book Antiqua" panose="02040602050305030304" pitchFamily="18" charset="0"/>
              <a:buAutoNum type="alphaLcParenR"/>
              <a:defRPr/>
            </a:pPr>
            <a:r>
              <a:rPr lang="pl-PL" altLang="pl-PL" sz="2000" dirty="0" smtClean="0"/>
              <a:t>kartę odpowiedzi</a:t>
            </a:r>
          </a:p>
          <a:p>
            <a:pPr marL="800100" lvl="1" indent="-342900" eaLnBrk="1" hangingPunct="1">
              <a:lnSpc>
                <a:spcPct val="150000"/>
              </a:lnSpc>
              <a:buFont typeface="Book Antiqua" panose="02040602050305030304" pitchFamily="18" charset="0"/>
              <a:buAutoNum type="alphaLcParenR"/>
              <a:defRPr/>
            </a:pPr>
            <a:r>
              <a:rPr lang="pl-PL" altLang="pl-PL" sz="2000" dirty="0" smtClean="0"/>
              <a:t>kartę rozwiązań zadań egzaminacyjnych zgodnie z oznaczeniami </a:t>
            </a:r>
            <a:r>
              <a:rPr lang="pl-PL" altLang="pl-PL" sz="1400" dirty="0" smtClean="0"/>
              <a:t>(matematyka)</a:t>
            </a:r>
          </a:p>
        </p:txBody>
      </p:sp>
      <p:sp>
        <p:nvSpPr>
          <p:cNvPr id="11268" name="pole tekstowe 1"/>
          <p:cNvSpPr txBox="1">
            <a:spLocks noChangeArrowheads="1"/>
          </p:cNvSpPr>
          <p:nvPr/>
        </p:nvSpPr>
        <p:spPr bwMode="auto">
          <a:xfrm rot="21008255" flipH="1">
            <a:off x="1177925" y="4983163"/>
            <a:ext cx="5570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pl-PL">
                <a:solidFill>
                  <a:srgbClr val="FF0000"/>
                </a:solidFill>
              </a:rPr>
              <a:t>nieaktualne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9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sz="2500" smtClean="0">
                <a:solidFill>
                  <a:schemeClr val="tx1"/>
                </a:solidFill>
                <a:latin typeface="Tahoma" pitchFamily="34" charset="0"/>
              </a:rPr>
              <a:t>KODOWANIE</a:t>
            </a:r>
            <a:r>
              <a:rPr lang="pl-PL" altLang="pl-PL" sz="3300" smtClean="0">
                <a:solidFill>
                  <a:schemeClr val="tx1"/>
                </a:solidFill>
                <a:latin typeface="Tahoma" pitchFamily="34" charset="0"/>
              </a:rPr>
              <a:t> </a:t>
            </a:r>
          </a:p>
        </p:txBody>
      </p:sp>
      <p:graphicFrame>
        <p:nvGraphicFramePr>
          <p:cNvPr id="28687" name="Group 15"/>
          <p:cNvGraphicFramePr>
            <a:graphicFrameLocks noGrp="1"/>
          </p:cNvGraphicFramePr>
          <p:nvPr>
            <p:ph idx="4294967295"/>
          </p:nvPr>
        </p:nvGraphicFramePr>
        <p:xfrm>
          <a:off x="323850" y="1268413"/>
          <a:ext cx="8362950" cy="348932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8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8963">
                <a:tc>
                  <a:txBody>
                    <a:bodyPr/>
                    <a:lstStyle/>
                    <a:p>
                      <a:pPr marL="1143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Zdający bez uprawnień do dostosowania warunków egzaminu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charset="0"/>
                          <a:cs typeface="Arial" charset="0"/>
                        </a:rPr>
                        <a:t>Zdający ze specyficznymi trudnościami w uczeniu się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00362">
                <a:tc>
                  <a:txBody>
                    <a:bodyPr/>
                    <a:lstStyle/>
                    <a:p>
                      <a:pPr marL="1143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koduje umieszczając </a:t>
                      </a: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 wyznaczonych miejscach</a:t>
                      </a:r>
                    </a:p>
                    <a:p>
                      <a:pPr marL="411163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o"/>
                        <a:tabLst/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trzyznakowy kod</a:t>
                      </a:r>
                    </a:p>
                    <a:p>
                      <a:pPr marL="411163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o"/>
                        <a:tabLst/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numer PESEL		</a:t>
                      </a:r>
                    </a:p>
                    <a:p>
                      <a:pPr marL="411163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o"/>
                        <a:tabLst/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naklejki przygotowane przez OKE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arkusze tych uczniów kodują </a:t>
                      </a:r>
                    </a:p>
                    <a:p>
                      <a:pPr marL="1143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członkowie zespołu nadzorującego w ramach czynności organizacyjnych</a:t>
                      </a:r>
                    </a:p>
                    <a:p>
                      <a:pPr marL="1143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142174</TotalTime>
  <Words>1297</Words>
  <Application>Microsoft Office PowerPoint</Application>
  <PresentationFormat>Pokaz na ekranie (4:3)</PresentationFormat>
  <Paragraphs>279</Paragraphs>
  <Slides>38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14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53" baseType="lpstr">
      <vt:lpstr>Arial</vt:lpstr>
      <vt:lpstr>Wingdings 3</vt:lpstr>
      <vt:lpstr>Calibri</vt:lpstr>
      <vt:lpstr>Tahoma</vt:lpstr>
      <vt:lpstr>Times New Roman</vt:lpstr>
      <vt:lpstr>Wingdings</vt:lpstr>
      <vt:lpstr>Comic Sans MS</vt:lpstr>
      <vt:lpstr>Century Gothic</vt:lpstr>
      <vt:lpstr>Book Antiqua</vt:lpstr>
      <vt:lpstr>Verdana</vt:lpstr>
      <vt:lpstr>Symbol</vt:lpstr>
      <vt:lpstr>Arial Rounded MT Bold</vt:lpstr>
      <vt:lpstr>RobotoSlab-Bold</vt:lpstr>
      <vt:lpstr>Lato-Black</vt:lpstr>
      <vt:lpstr>Projekt domyślny</vt:lpstr>
      <vt:lpstr>EGZAMIN ÓSMOKLASISTY   2021   </vt:lpstr>
      <vt:lpstr>Prezentacja programu PowerPoint</vt:lpstr>
      <vt:lpstr>UCZNIOWIE W DNIU EGZAMINU </vt:lpstr>
      <vt:lpstr>CO UCZNIOWIE WNOSZĄ DO SALI EGZAMINACYJNEJ</vt:lpstr>
      <vt:lpstr>PRZYDZIAŁ MIEJSC W SALI EGZAMINACYJNEJ</vt:lpstr>
      <vt:lpstr>SCHEMAT STANDARDOWEGO ARKUSZA EGZAMINACYJNEGO  z zakresu języka polskiego, zmieniony 19.04 na taki również z matematyki i języka obcego nowożytnego </vt:lpstr>
      <vt:lpstr>SCHEMAT STANDARDOWEGO ARKUSZA EGZAMINACYJNEGO  z zakresu matematyki </vt:lpstr>
      <vt:lpstr>CZYNNOŚCI ORGANIZACYJNE ZDAJĄCYCH </vt:lpstr>
      <vt:lpstr>KODOWANIE </vt:lpstr>
      <vt:lpstr>UCZEŃ SPÓŹNIONY</vt:lpstr>
      <vt:lpstr>UCZEŃ PODCZAS EGZAMINU</vt:lpstr>
      <vt:lpstr>Prezentacja programu PowerPoint</vt:lpstr>
      <vt:lpstr>W CZASIE TRWANIA EGZAMINU</vt:lpstr>
      <vt:lpstr>PO ZAKOŃCZENIU PRACY Z ARKUSZEM EZAMINACYJNYM</vt:lpstr>
      <vt:lpstr>PRZERWANIE PRACY Z ARKUSZEM Z PRZYCZYN LOSOWYCH  LUB ZDROWOTNYCH</vt:lpstr>
      <vt:lpstr>Prezentacja programu PowerPoint</vt:lpstr>
      <vt:lpstr>Prezentacja programu PowerPoint</vt:lpstr>
      <vt:lpstr>Prezentacja programu PowerPoint</vt:lpstr>
      <vt:lpstr>TERMIN DODATKOWY </vt:lpstr>
      <vt:lpstr>TERMIN OGŁOSZENIA WYNIKÓW</vt:lpstr>
      <vt:lpstr>Podgląd elektroniczny wyników egzaminu</vt:lpstr>
      <vt:lpstr>WGLĄD DO PRAC EGZAMINACYJNYCH</vt:lpstr>
      <vt:lpstr>ZWOLNIENIE Z EGZAMINU GIMNAZJALNEGO </vt:lpstr>
      <vt:lpstr>WARUNKI UKOŃCZENIA SZKOŁY</vt:lpstr>
      <vt:lpstr>PONOWNE PRZYSTĄPIENIE DO EGZAMINU</vt:lpstr>
      <vt:lpstr>Rekrutacja do szkół ponadpodstawowych na rok szkolny 2021/2022    nabór elektroniczny</vt:lpstr>
      <vt:lpstr>Kryteria rekrutacyjne dla absolwentów zamieszczone są na stronie internetowej szkoły http://www.sp28.torun.pl po lewej stronie w doradztwie zawodowym.   Jest tam podany sposób wyliczania punktów w ramach rekrutacji:  max. 200pkt do zdobycia: 100pkt za wyniki na świadectwie (każda ocena ma swój poziom punktów + pkt za osiągnięcia, wolontariat, świadectwo z wyróżnieniem) + 100pkt za wyniki z egzaminu (wynik egzaminu jest procentowy, więc do przejścia na punkty służy podany przelicznik).   W zakładce są również zestawienia progów punktowych, od których byli przyjmowani uczniowie do poszczególnych klas w różnych szkołach w ubiegłorocznym naborze – żeby zorientować się, jakie mniej więcej ilości punktów są preferowane…</vt:lpstr>
      <vt:lpstr>Prezentacja programu PowerPoint</vt:lpstr>
      <vt:lpstr>Prezentacja programu PowerPoint</vt:lpstr>
      <vt:lpstr>Prezentacja programu PowerPoint</vt:lpstr>
      <vt:lpstr>Nabór elektroniczny</vt:lpstr>
      <vt:lpstr>istotna jest strategia ustalenia kolejności klas  (* jeśli stawiamy na szkołę, to na pierwszych miejscach wstawiamy różne klasy w tej samej szkole, a później pozostałe dwie szkoły *jeśli zależy nam na profilu, to na pierwszych miejscach ustawiamy klasy o konkretnym profilu w 3-ech szkołach, a później inne klasy w tych szkołach)  ostatecznym potwierdzeniem dokonanych wyborów jest wydrukowanie wypełnionego podania i zaniesienie go do sekretariatu szkoły, którą wskazało się na liście jako pierwszą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Wszystkie potrzebne materiały i informacje znajdują się na stronie OKE w Gdańsku lub CKE: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 INFORMACJE   EGZAMIN GIMNAZJALNY  2016</dc:title>
  <dc:creator>acer</dc:creator>
  <cp:lastModifiedBy>GAMER</cp:lastModifiedBy>
  <cp:revision>145</cp:revision>
  <dcterms:created xsi:type="dcterms:W3CDTF">2016-03-08T16:15:49Z</dcterms:created>
  <dcterms:modified xsi:type="dcterms:W3CDTF">2021-05-16T09:41:00Z</dcterms:modified>
</cp:coreProperties>
</file>