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6" r:id="rId3"/>
    <p:sldId id="277" r:id="rId4"/>
    <p:sldId id="278" r:id="rId5"/>
    <p:sldId id="279" r:id="rId6"/>
    <p:sldId id="271" r:id="rId7"/>
    <p:sldId id="260" r:id="rId8"/>
    <p:sldId id="261" r:id="rId9"/>
    <p:sldId id="282" r:id="rId10"/>
    <p:sldId id="258" r:id="rId11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>
      <p:cViewPr varScale="1">
        <p:scale>
          <a:sx n="85" d="100"/>
          <a:sy n="85" d="100"/>
        </p:scale>
        <p:origin x="90" y="58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81D1AC-66B4-4142-BF6E-E619E7832927}" type="datetime1">
              <a:rPr lang="pl-PL" smtClean="0"/>
              <a:t>2022-10-11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052CA0E-9B6E-4659-AAED-B4CB80098E26}" type="datetime1">
              <a:rPr lang="pl-PL" smtClean="0"/>
              <a:t>2022-10-11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4AD02D-FDFF-4DE0-AEED-C6AC83351967}" type="datetime1">
              <a:rPr lang="pl-PL" smtClean="0"/>
              <a:t>2022-10-11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6FBFDE-A9EC-440D-A34E-8A3B6FCFC8BE}" type="datetime1">
              <a:rPr lang="pl-PL" smtClean="0"/>
              <a:t>2022-10-11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CA1833-87B1-401C-9E97-0ECEC25BC921}" type="datetime1">
              <a:rPr lang="pl-PL" smtClean="0"/>
              <a:t>2022-10-11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8A881E-E802-402B-AB14-3F308169329F}" type="datetime1">
              <a:rPr lang="pl-PL" smtClean="0"/>
              <a:t>2022-10-11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4B620D-F535-4892-B7C6-4A46DB542E05}" type="datetime1">
              <a:rPr lang="pl-PL" smtClean="0"/>
              <a:t>2022-10-11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E7D48D-3D01-47A3-819D-CD20F83C98D8}" type="datetime1">
              <a:rPr lang="pl-PL" smtClean="0"/>
              <a:t>2022-10-11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Data — symbol zastępcz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4FC098-C51E-4210-A4F2-260AAD40FA17}" type="datetime1">
              <a:rPr lang="pl-PL" smtClean="0"/>
              <a:t>2022-10-11</a:t>
            </a:fld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3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26DD8C-B1F2-44AB-803C-3ECC855ACF0B}" type="datetime1">
              <a:rPr lang="pl-PL" smtClean="0"/>
              <a:t>2022-10-11</a:t>
            </a:fld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2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DAC313-CCC1-4762-9451-3FB895B0BA1F}" type="datetime1">
              <a:rPr lang="pl-PL" smtClean="0"/>
              <a:t>2022-10-11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Tekst — symbol zastępczy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" name="Zawartość — symbol zastępczy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8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61746A-8ADD-4C7E-A290-689322F0FDE7}" type="datetime1">
              <a:rPr lang="pl-PL" smtClean="0"/>
              <a:t>2022-10-11</a:t>
            </a:fld>
            <a:endParaRPr lang="pl-PL" dirty="0"/>
          </a:p>
        </p:txBody>
      </p:sp>
      <p:sp>
        <p:nvSpPr>
          <p:cNvPr id="10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Tekst — symbol zastępczy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" name="Obraz — symbol zastępczy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9" name="Obraz 4" descr="Pusty symbol zastępczy pozwalający dodać obraz. Kliknij symbol zastępczy i wybierz obraz, który chcesz doda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  <a:p>
            <a:pPr lvl="5" rtl="0"/>
            <a:r>
              <a:rPr lang="pl-PL" dirty="0"/>
              <a:t>Szósty poziom</a:t>
            </a:r>
          </a:p>
          <a:p>
            <a:pPr lvl="6" rtl="0"/>
            <a:r>
              <a:rPr lang="pl-PL" dirty="0"/>
              <a:t>Siódmy poziom</a:t>
            </a:r>
          </a:p>
          <a:p>
            <a:pPr lvl="7" rtl="0"/>
            <a:r>
              <a:rPr lang="pl-PL" dirty="0"/>
              <a:t>Ósmy poziom</a:t>
            </a:r>
          </a:p>
          <a:p>
            <a:pPr lvl="8" rtl="0"/>
            <a:r>
              <a:rPr lang="pl-PL" dirty="0"/>
              <a:t>Dziewiąty poziom</a:t>
            </a:r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741C5F7-D0ED-4536-849E-3FC5144BF7CC}" type="datetime1">
              <a:rPr lang="pl-PL" smtClean="0"/>
              <a:t>2022-10-11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dfpRSZVgFI&amp;t=18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6578" y="3573016"/>
            <a:ext cx="4798267" cy="1924050"/>
          </a:xfrm>
        </p:spPr>
        <p:txBody>
          <a:bodyPr rtlCol="0" anchor="b">
            <a:normAutofit fontScale="90000"/>
          </a:bodyPr>
          <a:lstStyle/>
          <a:p>
            <a:pPr rtl="0"/>
            <a:r>
              <a:rPr lang="pl-PL" sz="6000" dirty="0">
                <a:latin typeface="EncodeSansNarrow"/>
              </a:rPr>
              <a:t>Historia i produkcja papieru</a:t>
            </a:r>
            <a:br>
              <a:rPr lang="pl-PL" sz="6000" dirty="0">
                <a:latin typeface="EncodeSansNarrow"/>
              </a:rPr>
            </a:br>
            <a:br>
              <a:rPr lang="pl-PL" sz="2700" dirty="0">
                <a:latin typeface="EncodeSansNarrow"/>
              </a:rPr>
            </a:br>
            <a:r>
              <a:rPr lang="pl-PL" sz="4000" dirty="0">
                <a:latin typeface="EncodeSansNarrow"/>
              </a:rPr>
              <a:t>Szymon Czajka </a:t>
            </a:r>
            <a:br>
              <a:rPr lang="pl-PL" sz="4000" dirty="0">
                <a:latin typeface="EncodeSansNarrow"/>
              </a:rPr>
            </a:br>
            <a:r>
              <a:rPr lang="pl-PL" sz="4000" dirty="0">
                <a:latin typeface="EncodeSansNarrow"/>
              </a:rPr>
              <a:t>5A</a:t>
            </a:r>
            <a:endParaRPr lang="pl-PL" sz="2700" dirty="0">
              <a:latin typeface="EncodeSansNarrow"/>
            </a:endParaRPr>
          </a:p>
        </p:txBody>
      </p:sp>
      <p:pic>
        <p:nvPicPr>
          <p:cNvPr id="6" name="Picture 2" descr="krótka historia papieru">
            <a:extLst>
              <a:ext uri="{FF2B5EF4-FFF2-40B4-BE49-F238E27FC236}">
                <a16:creationId xmlns:a16="http://schemas.microsoft.com/office/drawing/2014/main" id="{C62AE5FF-0EF3-4FEF-8EB8-67FB12349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9" r="1" b="1"/>
          <a:stretch/>
        </p:blipFill>
        <p:spPr bwMode="auto">
          <a:xfrm>
            <a:off x="5180012" y="838200"/>
            <a:ext cx="6172201" cy="51816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00" y="4038600"/>
            <a:ext cx="9144000" cy="2819400"/>
          </a:xfrm>
        </p:spPr>
        <p:txBody>
          <a:bodyPr rtlCol="0"/>
          <a:lstStyle/>
          <a:p>
            <a:pPr rtl="0"/>
            <a:r>
              <a:rPr lang="pl-PL" dirty="0"/>
              <a:t>Dziękuję</a:t>
            </a:r>
          </a:p>
        </p:txBody>
      </p:sp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466E415-38C5-4FB1-AEA1-E6FB3D6B5A4D}"/>
              </a:ext>
            </a:extLst>
          </p:cNvPr>
          <p:cNvSpPr txBox="1"/>
          <p:nvPr/>
        </p:nvSpPr>
        <p:spPr>
          <a:xfrm>
            <a:off x="117748" y="38300"/>
            <a:ext cx="10504796" cy="3137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799" dirty="0">
                <a:solidFill>
                  <a:srgbClr val="363636"/>
                </a:solidFill>
                <a:latin typeface="EncodeSansNarrow"/>
              </a:rPr>
              <a:t>Kiedy nie było papieru…</a:t>
            </a:r>
          </a:p>
          <a:p>
            <a:pPr algn="just"/>
            <a:endParaRPr lang="pl-PL" sz="1799" dirty="0">
              <a:solidFill>
                <a:srgbClr val="363636"/>
              </a:solidFill>
              <a:latin typeface="EncodeSansNarrow"/>
            </a:endParaRPr>
          </a:p>
          <a:p>
            <a:pPr algn="just"/>
            <a:r>
              <a:rPr lang="pl-PL" sz="1799" dirty="0">
                <a:solidFill>
                  <a:srgbClr val="363636"/>
                </a:solidFill>
                <a:latin typeface="EncodeSansNarrow"/>
              </a:rPr>
              <a:t>Poszukiwania materiału, na którym zapisywano, przekazywano i przechowywano informacje, doprowadzały do różnych rozwiązań. W starożytności sięgano po kamienie, metal, drewno czy gliniane i woskowe tabliczki. Jednak ze względu na trudność transportowania, zginania tych materiałów i wysokie koszty produkcji wciąż poszukiwano bardziej satysfakcjonujących nośników informacji.</a:t>
            </a:r>
          </a:p>
          <a:p>
            <a:pPr algn="just"/>
            <a:endParaRPr lang="pl-PL" sz="1799" dirty="0">
              <a:solidFill>
                <a:srgbClr val="363636"/>
              </a:solidFill>
              <a:latin typeface="EncodeSansNarrow"/>
            </a:endParaRPr>
          </a:p>
          <a:p>
            <a:pPr algn="just"/>
            <a:r>
              <a:rPr lang="pl-PL" sz="1799" dirty="0">
                <a:solidFill>
                  <a:srgbClr val="363636"/>
                </a:solidFill>
                <a:latin typeface="EncodeSansNarrow"/>
              </a:rPr>
              <a:t>Na czym pisano przed wynalezieniem papieru? </a:t>
            </a:r>
          </a:p>
          <a:p>
            <a:pPr algn="just"/>
            <a:endParaRPr lang="pl-PL" sz="1799" dirty="0">
              <a:solidFill>
                <a:srgbClr val="363636"/>
              </a:solidFill>
              <a:latin typeface="EncodeSansNarrow"/>
            </a:endParaRPr>
          </a:p>
          <a:p>
            <a:pPr algn="just"/>
            <a:r>
              <a:rPr lang="pl-PL" sz="1799" dirty="0">
                <a:solidFill>
                  <a:srgbClr val="363636"/>
                </a:solidFill>
                <a:latin typeface="EncodeSansNarrow"/>
              </a:rPr>
              <a:t>Najbardziej popularnymi materiałami, które uznaje się za bezpośrednio poprzedzające papier, </a:t>
            </a:r>
          </a:p>
          <a:p>
            <a:pPr algn="just"/>
            <a:r>
              <a:rPr lang="pl-PL" sz="1799" dirty="0">
                <a:solidFill>
                  <a:srgbClr val="363636"/>
                </a:solidFill>
                <a:latin typeface="EncodeSansNarrow"/>
              </a:rPr>
              <a:t>są papirus oraz pergamin. Jednak warto wymienić również </a:t>
            </a:r>
            <a:r>
              <a:rPr lang="pl-PL" sz="1799" dirty="0" err="1">
                <a:solidFill>
                  <a:srgbClr val="363636"/>
                </a:solidFill>
                <a:latin typeface="EncodeSansNarrow"/>
              </a:rPr>
              <a:t>tapę</a:t>
            </a:r>
            <a:r>
              <a:rPr lang="pl-PL" sz="1799" dirty="0">
                <a:solidFill>
                  <a:srgbClr val="363636"/>
                </a:solidFill>
                <a:latin typeface="EncodeSansNarrow"/>
              </a:rPr>
              <a:t>, </a:t>
            </a:r>
            <a:r>
              <a:rPr lang="pl-PL" sz="1799" dirty="0" err="1">
                <a:solidFill>
                  <a:srgbClr val="363636"/>
                </a:solidFill>
                <a:latin typeface="EncodeSansNarrow"/>
              </a:rPr>
              <a:t>amalt</a:t>
            </a:r>
            <a:r>
              <a:rPr lang="pl-PL" sz="1799" dirty="0">
                <a:solidFill>
                  <a:srgbClr val="363636"/>
                </a:solidFill>
                <a:latin typeface="EncodeSansNarrow"/>
              </a:rPr>
              <a:t> oraz </a:t>
            </a:r>
            <a:r>
              <a:rPr lang="pl-PL" sz="1799" dirty="0" err="1">
                <a:solidFill>
                  <a:srgbClr val="363636"/>
                </a:solidFill>
                <a:latin typeface="EncodeSansNarrow"/>
              </a:rPr>
              <a:t>huun</a:t>
            </a:r>
            <a:r>
              <a:rPr lang="pl-PL" sz="1799" dirty="0">
                <a:solidFill>
                  <a:srgbClr val="363636"/>
                </a:solidFill>
                <a:latin typeface="EncodeSansNarrow"/>
              </a:rPr>
              <a:t>.</a:t>
            </a:r>
          </a:p>
        </p:txBody>
      </p:sp>
      <p:pic>
        <p:nvPicPr>
          <p:cNvPr id="5122" name="Picture 2" descr="Tapa">
            <a:extLst>
              <a:ext uri="{FF2B5EF4-FFF2-40B4-BE49-F238E27FC236}">
                <a16:creationId xmlns:a16="http://schemas.microsoft.com/office/drawing/2014/main" id="{48A69F83-77F3-4CA8-A76A-990A6FAED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2" y="3354211"/>
            <a:ext cx="4073290" cy="303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D6541C5-D307-4004-9A88-51BF527E7EC7}"/>
              </a:ext>
            </a:extLst>
          </p:cNvPr>
          <p:cNvSpPr txBox="1"/>
          <p:nvPr/>
        </p:nvSpPr>
        <p:spPr>
          <a:xfrm>
            <a:off x="249574" y="6501333"/>
            <a:ext cx="32416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>
                <a:latin typeface="EncodeSansNarrow"/>
              </a:rPr>
              <a:t>http://historiapapieru.yum.pl/vor.html#Tapa</a:t>
            </a:r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ED1AEEC8-B977-432A-B971-E18F65370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00" y="3429000"/>
            <a:ext cx="2387444" cy="290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28BEC7F-37FC-4BE5-830E-EB53ECC90993}"/>
              </a:ext>
            </a:extLst>
          </p:cNvPr>
          <p:cNvSpPr txBox="1"/>
          <p:nvPr/>
        </p:nvSpPr>
        <p:spPr>
          <a:xfrm>
            <a:off x="4825872" y="6427225"/>
            <a:ext cx="3716812" cy="43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>
                <a:latin typeface="EncodeSansNarrow"/>
              </a:rPr>
              <a:t>https://pl.wikipedia.org/wiki/Papier_amate#/media/Plik:Aztec_calendar_on_Amate.jpg</a:t>
            </a:r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BEA47FC6-7C14-40C5-BD33-11D50E00C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740" y="1770608"/>
            <a:ext cx="2130574" cy="461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5029CA7-0F4C-4C85-A524-D22C954B0CA5}"/>
              </a:ext>
            </a:extLst>
          </p:cNvPr>
          <p:cNvSpPr txBox="1"/>
          <p:nvPr/>
        </p:nvSpPr>
        <p:spPr>
          <a:xfrm>
            <a:off x="8799910" y="6388813"/>
            <a:ext cx="30976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>
                <a:latin typeface="EncodeSansNarrow"/>
              </a:rPr>
              <a:t>https://upload.wikimedia.org/wikipedia/commons/c/ce/Dresden_codex%2C_page_2.jpg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74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CC1F86F-8AF4-4903-A971-BFEBA4A9E7D3}"/>
              </a:ext>
            </a:extLst>
          </p:cNvPr>
          <p:cNvSpPr txBox="1"/>
          <p:nvPr/>
        </p:nvSpPr>
        <p:spPr>
          <a:xfrm>
            <a:off x="347916" y="980728"/>
            <a:ext cx="10014275" cy="5629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799" dirty="0">
                <a:solidFill>
                  <a:srgbClr val="000000"/>
                </a:solidFill>
                <a:latin typeface="EncodeSansNarrow"/>
              </a:rPr>
              <a:t>Jak wiele rzeczy używanych w życiu codziennym, także papier wynaleziono przypadkiem. </a:t>
            </a:r>
          </a:p>
          <a:p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r>
              <a:rPr lang="pl-PL" sz="1799" dirty="0">
                <a:solidFill>
                  <a:srgbClr val="000000"/>
                </a:solidFill>
                <a:latin typeface="EncodeSansNarrow"/>
              </a:rPr>
              <a:t>Po raz pierwszy otrzymano go w </a:t>
            </a:r>
            <a:r>
              <a:rPr lang="pl-PL" sz="1799" b="1" dirty="0">
                <a:solidFill>
                  <a:srgbClr val="000000"/>
                </a:solidFill>
                <a:latin typeface="EncodeSansNarrow"/>
              </a:rPr>
              <a:t>Chinach</a:t>
            </a:r>
            <a:r>
              <a:rPr lang="pl-PL" sz="1799" dirty="0">
                <a:solidFill>
                  <a:srgbClr val="000000"/>
                </a:solidFill>
                <a:latin typeface="EncodeSansNarrow"/>
              </a:rPr>
              <a:t>, jako pozostałość po myciu jedwabnej waty, czynność tę wykonywano na matach. Polegała ona na zwilżaniu i ubijaniu jej kijami. </a:t>
            </a:r>
          </a:p>
          <a:p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r>
              <a:rPr lang="pl-PL" sz="1799" dirty="0">
                <a:solidFill>
                  <a:srgbClr val="000000"/>
                </a:solidFill>
                <a:latin typeface="EncodeSansNarrow"/>
              </a:rPr>
              <a:t>Po zdjęciu waty na tychże matach osadzał się cienki nalot, który po wyschnięciu nadawał się do pisania. Ponieważ jedwab był bardzo drogi Chińczycy zastąpili go włóknami roślinnymi (np. łykiem morwy) i szmatami lnianymi.</a:t>
            </a:r>
            <a:endParaRPr lang="pl-PL" sz="1799" dirty="0">
              <a:latin typeface="EncodeSansNarrow"/>
            </a:endParaRPr>
          </a:p>
        </p:txBody>
      </p:sp>
      <p:pic>
        <p:nvPicPr>
          <p:cNvPr id="5" name="Picture 2" descr="Ugniatanie masy papierowej w Chinach">
            <a:extLst>
              <a:ext uri="{FF2B5EF4-FFF2-40B4-BE49-F238E27FC236}">
                <a16:creationId xmlns:a16="http://schemas.microsoft.com/office/drawing/2014/main" id="{D50BCF9B-3385-41EF-9AA6-619CA2FA7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207" y="2291467"/>
            <a:ext cx="3993277" cy="300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BB83FD3-C2DE-4615-8FDE-F539D8BC858E}"/>
              </a:ext>
            </a:extLst>
          </p:cNvPr>
          <p:cNvSpPr txBox="1"/>
          <p:nvPr/>
        </p:nvSpPr>
        <p:spPr>
          <a:xfrm>
            <a:off x="6958508" y="2492896"/>
            <a:ext cx="298456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>
                <a:solidFill>
                  <a:srgbClr val="000000"/>
                </a:solidFill>
                <a:latin typeface="EncodeSansNarrow"/>
              </a:rPr>
              <a:t>Przygotowywanie masy papierowej w Chinach. (C) Stanisław Skórka; https://whk.up.krakow.pl/hst_papr.html</a:t>
            </a:r>
            <a:endParaRPr lang="pl-PL" sz="1100" dirty="0">
              <a:latin typeface="EncodeSansNarrow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586FDA1-DA57-452B-9F7B-6A8BEF8C214C}"/>
              </a:ext>
            </a:extLst>
          </p:cNvPr>
          <p:cNvSpPr txBox="1"/>
          <p:nvPr/>
        </p:nvSpPr>
        <p:spPr>
          <a:xfrm>
            <a:off x="400618" y="409577"/>
            <a:ext cx="4697179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99" b="1" dirty="0">
                <a:latin typeface="EncodeSansNarrow"/>
              </a:rPr>
              <a:t>Skąd wziął się papier?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710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7996C9BD-5C87-4318-B028-ECBBA46C768C}"/>
              </a:ext>
            </a:extLst>
          </p:cNvPr>
          <p:cNvSpPr txBox="1"/>
          <p:nvPr/>
        </p:nvSpPr>
        <p:spPr>
          <a:xfrm>
            <a:off x="404531" y="476672"/>
            <a:ext cx="11234497" cy="6183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799" dirty="0">
                <a:solidFill>
                  <a:srgbClr val="000000"/>
                </a:solidFill>
                <a:latin typeface="EncodeSansNarrow"/>
              </a:rPr>
              <a:t>Wynalezienie składników do produkcji materiału pisarskiego przypisuje się </a:t>
            </a:r>
            <a:r>
              <a:rPr lang="pl-PL" sz="1799" b="1" dirty="0" err="1">
                <a:solidFill>
                  <a:srgbClr val="000000"/>
                </a:solidFill>
                <a:latin typeface="EncodeSansNarrow"/>
              </a:rPr>
              <a:t>Cai</a:t>
            </a:r>
            <a:r>
              <a:rPr lang="pl-PL" sz="1799" b="1" dirty="0">
                <a:solidFill>
                  <a:srgbClr val="000000"/>
                </a:solidFill>
                <a:latin typeface="EncodeSansNarrow"/>
              </a:rPr>
              <a:t> </a:t>
            </a:r>
            <a:r>
              <a:rPr lang="pl-PL" sz="1799" b="1" dirty="0" err="1">
                <a:solidFill>
                  <a:srgbClr val="000000"/>
                </a:solidFill>
                <a:latin typeface="EncodeSansNarrow"/>
              </a:rPr>
              <a:t>Lunowi</a:t>
            </a:r>
            <a:r>
              <a:rPr lang="pl-PL" sz="1799" dirty="0">
                <a:solidFill>
                  <a:srgbClr val="000000"/>
                </a:solidFill>
                <a:latin typeface="EncodeSansNarrow"/>
              </a:rPr>
              <a:t> około </a:t>
            </a:r>
            <a:r>
              <a:rPr lang="pl-PL" sz="1799" b="1" dirty="0">
                <a:solidFill>
                  <a:srgbClr val="000000"/>
                </a:solidFill>
                <a:latin typeface="EncodeSansNarrow"/>
              </a:rPr>
              <a:t>roku 107 n.e.</a:t>
            </a:r>
            <a:r>
              <a:rPr lang="pl-PL" sz="1799" dirty="0">
                <a:solidFill>
                  <a:srgbClr val="000000"/>
                </a:solidFill>
                <a:latin typeface="EncodeSansNarrow"/>
              </a:rPr>
              <a:t> </a:t>
            </a:r>
          </a:p>
          <a:p>
            <a:pPr algn="just"/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pPr algn="just"/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pPr algn="just"/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pPr algn="just"/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pPr algn="just"/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pPr algn="just"/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pPr algn="just"/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pPr algn="just"/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pPr algn="just"/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pPr algn="just"/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pPr algn="just"/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pPr algn="just"/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pPr algn="just"/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pPr algn="just"/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pPr algn="just"/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pPr algn="just"/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pPr algn="just"/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pPr algn="just"/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pPr algn="just"/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pPr algn="just"/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pPr algn="just"/>
            <a:endParaRPr lang="pl-PL" sz="1799" dirty="0">
              <a:solidFill>
                <a:srgbClr val="000000"/>
              </a:solidFill>
              <a:latin typeface="EncodeSansNarrow"/>
            </a:endParaRP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615AE0B6-BA59-4537-B0AD-5317A668D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43" y="1027243"/>
            <a:ext cx="269842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57964855-AE91-49D2-B634-D32068D279EB}"/>
              </a:ext>
            </a:extLst>
          </p:cNvPr>
          <p:cNvSpPr txBox="1"/>
          <p:nvPr/>
        </p:nvSpPr>
        <p:spPr>
          <a:xfrm>
            <a:off x="3525108" y="1020699"/>
            <a:ext cx="304451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 err="1">
                <a:solidFill>
                  <a:srgbClr val="454443"/>
                </a:solidFill>
                <a:latin typeface="EncodeSansNarrow"/>
                <a:cs typeface="Calibri" panose="020F0502020204030204" pitchFamily="34" charset="0"/>
              </a:rPr>
              <a:t>Cai</a:t>
            </a:r>
            <a:r>
              <a:rPr lang="pl-PL" sz="1100" dirty="0">
                <a:solidFill>
                  <a:srgbClr val="454443"/>
                </a:solidFill>
                <a:latin typeface="EncodeSansNarrow"/>
                <a:cs typeface="Calibri" panose="020F0502020204030204" pitchFamily="34" charset="0"/>
              </a:rPr>
              <a:t> Lun - wynalazca produkcji papieru</a:t>
            </a:r>
            <a:br>
              <a:rPr lang="pl-PL" sz="1100" dirty="0">
                <a:latin typeface="EncodeSansNarrow"/>
                <a:cs typeface="Calibri" panose="020F0502020204030204" pitchFamily="34" charset="0"/>
              </a:rPr>
            </a:br>
            <a:r>
              <a:rPr lang="pl-PL" sz="1100" dirty="0">
                <a:solidFill>
                  <a:srgbClr val="454443"/>
                </a:solidFill>
                <a:latin typeface="EncodeSansNarrow"/>
                <a:cs typeface="Calibri" panose="020F0502020204030204" pitchFamily="34" charset="0"/>
              </a:rPr>
              <a:t>(Ilustracja </a:t>
            </a:r>
            <a:r>
              <a:rPr lang="pl-PL" sz="1100" dirty="0" err="1">
                <a:solidFill>
                  <a:srgbClr val="454443"/>
                </a:solidFill>
                <a:latin typeface="EncodeSansNarrow"/>
                <a:cs typeface="Calibri" panose="020F0502020204030204" pitchFamily="34" charset="0"/>
              </a:rPr>
              <a:t>Jade</a:t>
            </a:r>
            <a:r>
              <a:rPr lang="pl-PL" sz="1100" dirty="0">
                <a:solidFill>
                  <a:srgbClr val="454443"/>
                </a:solidFill>
                <a:latin typeface="EncodeSansNarrow"/>
                <a:cs typeface="Calibri" panose="020F0502020204030204" pitchFamily="34" charset="0"/>
              </a:rPr>
              <a:t>/The </a:t>
            </a:r>
            <a:r>
              <a:rPr lang="pl-PL" sz="1100" dirty="0" err="1">
                <a:solidFill>
                  <a:srgbClr val="454443"/>
                </a:solidFill>
                <a:latin typeface="EncodeSansNarrow"/>
                <a:cs typeface="Calibri" panose="020F0502020204030204" pitchFamily="34" charset="0"/>
              </a:rPr>
              <a:t>Epoch</a:t>
            </a:r>
            <a:r>
              <a:rPr lang="pl-PL" sz="1100" dirty="0">
                <a:solidFill>
                  <a:srgbClr val="454443"/>
                </a:solidFill>
                <a:latin typeface="EncodeSansNarrow"/>
                <a:cs typeface="Calibri" panose="020F0502020204030204" pitchFamily="34" charset="0"/>
              </a:rPr>
              <a:t> Times)</a:t>
            </a:r>
          </a:p>
          <a:p>
            <a:r>
              <a:rPr lang="pl-PL" sz="1100" dirty="0">
                <a:latin typeface="EncodeSansNarrow"/>
                <a:cs typeface="Calibri" panose="020F0502020204030204" pitchFamily="34" charset="0"/>
              </a:rPr>
              <a:t>https://pl.clearharmony.net/articles/a110481-47-Cai-Lun-wynalazca-produkcji-papieru.html#.Y0UbDnZByUk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2435941-7E9A-40F3-87A9-174208A18E2C}"/>
              </a:ext>
            </a:extLst>
          </p:cNvPr>
          <p:cNvSpPr txBox="1"/>
          <p:nvPr/>
        </p:nvSpPr>
        <p:spPr>
          <a:xfrm>
            <a:off x="261764" y="4838061"/>
            <a:ext cx="11090481" cy="1753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799" dirty="0">
                <a:solidFill>
                  <a:srgbClr val="000000"/>
                </a:solidFill>
                <a:latin typeface="EncodeSansNarrow"/>
              </a:rPr>
              <a:t>Masa papierowa składała się z włókien tkanin miażdżonych i tłoczonych w cienkie arkusze. </a:t>
            </a:r>
          </a:p>
          <a:p>
            <a:pPr algn="just"/>
            <a:r>
              <a:rPr lang="pl-PL" sz="1799" dirty="0">
                <a:solidFill>
                  <a:srgbClr val="000000"/>
                </a:solidFill>
                <a:latin typeface="EncodeSansNarrow"/>
              </a:rPr>
              <a:t>Była to produkcja polegająca na </a:t>
            </a:r>
            <a:r>
              <a:rPr lang="pl-PL" sz="1799" b="1" dirty="0">
                <a:solidFill>
                  <a:srgbClr val="000000"/>
                </a:solidFill>
                <a:latin typeface="EncodeSansNarrow"/>
              </a:rPr>
              <a:t>powtórnym zużyciu tkanin</a:t>
            </a:r>
            <a:r>
              <a:rPr lang="pl-PL" sz="1799" dirty="0">
                <a:solidFill>
                  <a:srgbClr val="000000"/>
                </a:solidFill>
                <a:latin typeface="EncodeSansNarrow"/>
              </a:rPr>
              <a:t>, później dodano do składników włókna roślinne, </a:t>
            </a:r>
          </a:p>
          <a:p>
            <a:pPr algn="just"/>
            <a:r>
              <a:rPr lang="pl-PL" sz="1799" dirty="0">
                <a:solidFill>
                  <a:srgbClr val="000000"/>
                </a:solidFill>
                <a:latin typeface="EncodeSansNarrow"/>
              </a:rPr>
              <a:t>oraz inne surowce (np. stare sieci rybackie). </a:t>
            </a:r>
          </a:p>
          <a:p>
            <a:pPr algn="just"/>
            <a:r>
              <a:rPr lang="pl-PL" sz="1799" dirty="0">
                <a:solidFill>
                  <a:srgbClr val="000000"/>
                </a:solidFill>
                <a:latin typeface="EncodeSansNarrow"/>
              </a:rPr>
              <a:t>Nowy materiał rozpowszechnił się bardzo szybko dzięki zapoznaniu z nim cesarza. </a:t>
            </a:r>
          </a:p>
          <a:p>
            <a:pPr algn="just"/>
            <a:r>
              <a:rPr lang="pl-PL" sz="1799" dirty="0">
                <a:solidFill>
                  <a:srgbClr val="000000"/>
                </a:solidFill>
                <a:latin typeface="EncodeSansNarrow"/>
              </a:rPr>
              <a:t>Tajemnica produkcji papieru była zazdrośnie strzeżona przez </a:t>
            </a:r>
            <a:r>
              <a:rPr lang="pl-PL" sz="1799" b="1" dirty="0">
                <a:solidFill>
                  <a:srgbClr val="000000"/>
                </a:solidFill>
                <a:latin typeface="EncodeSansNarrow"/>
              </a:rPr>
              <a:t>prawie 700 lat</a:t>
            </a:r>
            <a:r>
              <a:rPr lang="pl-PL" sz="1799" dirty="0">
                <a:solidFill>
                  <a:srgbClr val="000000"/>
                </a:solidFill>
                <a:latin typeface="EncodeSansNarrow"/>
              </a:rPr>
              <a:t> .</a:t>
            </a:r>
            <a:endParaRPr lang="pl-PL" sz="1799" dirty="0">
              <a:latin typeface="EncodeSansNarrow"/>
            </a:endParaRPr>
          </a:p>
          <a:p>
            <a:pPr algn="just"/>
            <a:endParaRPr lang="pl-PL" dirty="0">
              <a:latin typeface="EncodeSansNarrow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EB2C098-35B2-4F66-BD2F-8D55CCFE8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364" y="1975789"/>
            <a:ext cx="6180211" cy="252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98181D2-C87A-42DA-8DB9-9918C91C27E7}"/>
              </a:ext>
            </a:extLst>
          </p:cNvPr>
          <p:cNvSpPr txBox="1"/>
          <p:nvPr/>
        </p:nvSpPr>
        <p:spPr>
          <a:xfrm>
            <a:off x="5553901" y="4475756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https://whk.up.krakow.pl/prod_pap.html, </a:t>
            </a:r>
            <a:r>
              <a:rPr lang="pl-PL" altLang="pl-PL" sz="1100" dirty="0">
                <a:solidFill>
                  <a:srgbClr val="000000"/>
                </a:solidFill>
                <a:latin typeface="Arial CE" panose="020B0604020202020204" pitchFamily="34" charset="0"/>
                <a:cs typeface="Times New Roman" panose="02020603050405020304" pitchFamily="18" charset="0"/>
              </a:rPr>
              <a:t>Ilustracja z książki G. Jeana: </a:t>
            </a:r>
            <a:r>
              <a:rPr lang="pl-PL" altLang="pl-PL" sz="1100" i="1" dirty="0">
                <a:solidFill>
                  <a:srgbClr val="000000"/>
                </a:solidFill>
                <a:latin typeface="Arial CE" panose="020B0604020202020204" pitchFamily="34" charset="0"/>
                <a:cs typeface="Times New Roman" panose="02020603050405020304" pitchFamily="18" charset="0"/>
              </a:rPr>
              <a:t>Pismo - pamięć ludzkości</a:t>
            </a:r>
            <a:r>
              <a:rPr lang="pl-PL" altLang="pl-PL" sz="1100" dirty="0">
                <a:solidFill>
                  <a:srgbClr val="000000"/>
                </a:solidFill>
                <a:latin typeface="Arial CE" panose="020B0604020202020204" pitchFamily="34" charset="0"/>
                <a:cs typeface="Times New Roman" panose="02020603050405020304" pitchFamily="18" charset="0"/>
              </a:rPr>
              <a:t>. Wrocław 1994, s. 174-175</a:t>
            </a:r>
            <a:endParaRPr lang="pl-PL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51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04F7AE04-A228-4659-B377-13EBA09C7316}"/>
              </a:ext>
            </a:extLst>
          </p:cNvPr>
          <p:cNvSpPr txBox="1"/>
          <p:nvPr/>
        </p:nvSpPr>
        <p:spPr>
          <a:xfrm>
            <a:off x="333772" y="1330990"/>
            <a:ext cx="7827967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1999"/>
              </a:lnSpc>
              <a:buFont typeface="Wingdings" panose="05000000000000000000" pitchFamily="2" charset="2"/>
              <a:buChar char="Ø"/>
            </a:pPr>
            <a:r>
              <a:rPr lang="pl-PL" sz="1799" dirty="0">
                <a:solidFill>
                  <a:srgbClr val="000000"/>
                </a:solidFill>
                <a:latin typeface="EncodeSansNarrow"/>
              </a:rPr>
              <a:t>Ok</a:t>
            </a:r>
            <a:r>
              <a:rPr lang="pl-PL" sz="1799" b="1" dirty="0">
                <a:solidFill>
                  <a:srgbClr val="000000"/>
                </a:solidFill>
                <a:latin typeface="EncodeSansNarrow"/>
              </a:rPr>
              <a:t>. 750 r. Arabowie</a:t>
            </a:r>
            <a:r>
              <a:rPr lang="pl-PL" sz="1799" dirty="0">
                <a:solidFill>
                  <a:srgbClr val="000000"/>
                </a:solidFill>
                <a:latin typeface="EncodeSansNarrow"/>
              </a:rPr>
              <a:t> nauczyli się jego wytwarzania od jeńców chińskich, ujawniając tajemnicę produkcji innym krajom ze świata arabskiego. </a:t>
            </a:r>
          </a:p>
          <a:p>
            <a:pPr marL="285750" indent="-285750" algn="just">
              <a:lnSpc>
                <a:spcPts val="1999"/>
              </a:lnSpc>
              <a:buFont typeface="Wingdings" panose="05000000000000000000" pitchFamily="2" charset="2"/>
              <a:buChar char="Ø"/>
            </a:pPr>
            <a:r>
              <a:rPr lang="pl-PL" sz="1799" dirty="0">
                <a:solidFill>
                  <a:srgbClr val="000000"/>
                </a:solidFill>
                <a:latin typeface="EncodeSansNarrow"/>
              </a:rPr>
              <a:t>Prawdopodobnie już w III wieku składniki do wytwarzania papieru znali </a:t>
            </a:r>
            <a:r>
              <a:rPr lang="pl-PL" sz="1799" b="1" dirty="0">
                <a:solidFill>
                  <a:srgbClr val="000000"/>
                </a:solidFill>
                <a:latin typeface="EncodeSansNarrow"/>
              </a:rPr>
              <a:t>Koreańczycy</a:t>
            </a:r>
            <a:r>
              <a:rPr lang="pl-PL" sz="1799" dirty="0">
                <a:solidFill>
                  <a:srgbClr val="000000"/>
                </a:solidFill>
                <a:latin typeface="EncodeSansNarrow"/>
              </a:rPr>
              <a:t>. </a:t>
            </a:r>
          </a:p>
          <a:p>
            <a:pPr marL="285750" indent="-285750" algn="just">
              <a:lnSpc>
                <a:spcPts val="1999"/>
              </a:lnSpc>
              <a:buFont typeface="Wingdings" panose="05000000000000000000" pitchFamily="2" charset="2"/>
              <a:buChar char="Ø"/>
            </a:pPr>
            <a:r>
              <a:rPr lang="pl-PL" sz="1799" dirty="0">
                <a:solidFill>
                  <a:srgbClr val="000000"/>
                </a:solidFill>
                <a:latin typeface="EncodeSansNarrow"/>
              </a:rPr>
              <a:t>W VI wieku umiejętność tę posiedli </a:t>
            </a:r>
            <a:r>
              <a:rPr lang="pl-PL" sz="1799" b="1" dirty="0">
                <a:solidFill>
                  <a:srgbClr val="000000"/>
                </a:solidFill>
                <a:latin typeface="EncodeSansNarrow"/>
              </a:rPr>
              <a:t>Japończycy</a:t>
            </a:r>
            <a:r>
              <a:rPr lang="pl-PL" sz="1799" dirty="0">
                <a:solidFill>
                  <a:srgbClr val="000000"/>
                </a:solidFill>
                <a:latin typeface="EncodeSansNarrow"/>
              </a:rPr>
              <a:t>, którym tajemnicę wytwarzania papieru zdradził koreański mnich </a:t>
            </a:r>
            <a:r>
              <a:rPr lang="pl-PL" sz="1799" b="1" dirty="0" err="1">
                <a:solidFill>
                  <a:srgbClr val="000000"/>
                </a:solidFill>
                <a:latin typeface="EncodeSansNarrow"/>
              </a:rPr>
              <a:t>Doncho</a:t>
            </a:r>
            <a:r>
              <a:rPr lang="pl-PL" sz="1799" dirty="0">
                <a:solidFill>
                  <a:srgbClr val="000000"/>
                </a:solidFill>
                <a:latin typeface="EncodeSansNarrow"/>
              </a:rPr>
              <a:t>. </a:t>
            </a:r>
          </a:p>
          <a:p>
            <a:pPr marL="285750" indent="-285750" algn="just">
              <a:lnSpc>
                <a:spcPts val="1999"/>
              </a:lnSpc>
              <a:buFont typeface="Wingdings" panose="05000000000000000000" pitchFamily="2" charset="2"/>
              <a:buChar char="Ø"/>
            </a:pPr>
            <a:r>
              <a:rPr lang="pl-PL" sz="1799" dirty="0">
                <a:solidFill>
                  <a:srgbClr val="000000"/>
                </a:solidFill>
                <a:latin typeface="EncodeSansNarrow"/>
              </a:rPr>
              <a:t>Japoński papier, niedługo po tym, stał się lepszy jakościowo od koreańskiego. </a:t>
            </a:r>
          </a:p>
          <a:p>
            <a:pPr marL="285750" indent="-285750" algn="just">
              <a:lnSpc>
                <a:spcPts val="1999"/>
              </a:lnSpc>
              <a:buFont typeface="Wingdings" panose="05000000000000000000" pitchFamily="2" charset="2"/>
              <a:buChar char="Ø"/>
            </a:pPr>
            <a:r>
              <a:rPr lang="pl-PL" sz="1799" dirty="0">
                <a:solidFill>
                  <a:srgbClr val="000000"/>
                </a:solidFill>
                <a:latin typeface="EncodeSansNarrow"/>
              </a:rPr>
              <a:t>W IX w. istniało w Japonii ponad 40 warsztatów produkujących papier wysokiej jakości m.in. </a:t>
            </a:r>
            <a:r>
              <a:rPr lang="pl-PL" sz="1799" b="1" dirty="0">
                <a:solidFill>
                  <a:srgbClr val="000000"/>
                </a:solidFill>
                <a:latin typeface="EncodeSansNarrow"/>
              </a:rPr>
              <a:t>z kory drzew kozo, </a:t>
            </a:r>
            <a:r>
              <a:rPr lang="pl-PL" sz="1799" b="1" dirty="0" err="1">
                <a:solidFill>
                  <a:srgbClr val="000000"/>
                </a:solidFill>
                <a:latin typeface="EncodeSansNarrow"/>
              </a:rPr>
              <a:t>mitsumata</a:t>
            </a:r>
            <a:r>
              <a:rPr lang="pl-PL" sz="1799" b="1" dirty="0">
                <a:solidFill>
                  <a:srgbClr val="000000"/>
                </a:solidFill>
                <a:latin typeface="EncodeSansNarrow"/>
              </a:rPr>
              <a:t> i krzewu </a:t>
            </a:r>
            <a:r>
              <a:rPr lang="pl-PL" sz="1799" b="1" dirty="0" err="1">
                <a:solidFill>
                  <a:srgbClr val="000000"/>
                </a:solidFill>
                <a:latin typeface="EncodeSansNarrow"/>
              </a:rPr>
              <a:t>gampi</a:t>
            </a:r>
            <a:r>
              <a:rPr lang="pl-PL" sz="1799" dirty="0">
                <a:solidFill>
                  <a:srgbClr val="000000"/>
                </a:solidFill>
                <a:latin typeface="EncodeSansNarrow"/>
              </a:rPr>
              <a:t>.</a:t>
            </a:r>
          </a:p>
          <a:p>
            <a:pPr marL="285750" indent="-285750" algn="just">
              <a:lnSpc>
                <a:spcPts val="1999"/>
              </a:lnSpc>
              <a:buFont typeface="Wingdings" panose="05000000000000000000" pitchFamily="2" charset="2"/>
              <a:buChar char="Ø"/>
            </a:pPr>
            <a:r>
              <a:rPr lang="pl-PL" sz="1799" dirty="0">
                <a:solidFill>
                  <a:srgbClr val="000000"/>
                </a:solidFill>
                <a:latin typeface="EncodeSansNarrow"/>
              </a:rPr>
              <a:t>W wiekach od VII do IX materiał ten wyrabiano także w Iranie, Indiach i Arabii. </a:t>
            </a:r>
          </a:p>
          <a:p>
            <a:pPr marL="285750" indent="-285750" algn="just">
              <a:lnSpc>
                <a:spcPts val="1999"/>
              </a:lnSpc>
              <a:buFont typeface="Wingdings" panose="05000000000000000000" pitchFamily="2" charset="2"/>
              <a:buChar char="Ø"/>
            </a:pPr>
            <a:r>
              <a:rPr lang="pl-PL" sz="1799" dirty="0">
                <a:solidFill>
                  <a:srgbClr val="000000"/>
                </a:solidFill>
                <a:latin typeface="EncodeSansNarrow"/>
              </a:rPr>
              <a:t>Poprzez migrację ludów droga papieru obiegła cały świat. </a:t>
            </a:r>
          </a:p>
          <a:p>
            <a:pPr marL="285750" indent="-285750" algn="just">
              <a:lnSpc>
                <a:spcPts val="1999"/>
              </a:lnSpc>
              <a:buFont typeface="Wingdings" panose="05000000000000000000" pitchFamily="2" charset="2"/>
              <a:buChar char="Ø"/>
            </a:pPr>
            <a:r>
              <a:rPr lang="pl-PL" sz="1799" dirty="0">
                <a:solidFill>
                  <a:srgbClr val="000000"/>
                </a:solidFill>
                <a:latin typeface="EncodeSansNarrow"/>
              </a:rPr>
              <a:t>Do </a:t>
            </a:r>
            <a:r>
              <a:rPr lang="pl-PL" sz="1799" b="1" dirty="0">
                <a:solidFill>
                  <a:srgbClr val="000000"/>
                </a:solidFill>
                <a:latin typeface="EncodeSansNarrow"/>
              </a:rPr>
              <a:t>Europy</a:t>
            </a:r>
            <a:r>
              <a:rPr lang="pl-PL" sz="1799" dirty="0">
                <a:solidFill>
                  <a:srgbClr val="000000"/>
                </a:solidFill>
                <a:latin typeface="EncodeSansNarrow"/>
              </a:rPr>
              <a:t> dotarł </a:t>
            </a:r>
            <a:r>
              <a:rPr lang="pl-PL" sz="1799" b="1" dirty="0">
                <a:solidFill>
                  <a:srgbClr val="000000"/>
                </a:solidFill>
                <a:latin typeface="EncodeSansNarrow"/>
              </a:rPr>
              <a:t>jedwabnym szlakiem</a:t>
            </a:r>
            <a:r>
              <a:rPr lang="pl-PL" sz="1799" dirty="0">
                <a:solidFill>
                  <a:srgbClr val="000000"/>
                </a:solidFill>
                <a:latin typeface="EncodeSansNarrow"/>
              </a:rPr>
              <a:t>, który biegł przez Azję Środkową, Persję, Egipt, Afrykę i Hiszpanię. Tu w </a:t>
            </a:r>
            <a:r>
              <a:rPr lang="pl-PL" sz="1799" b="1" dirty="0">
                <a:solidFill>
                  <a:srgbClr val="000000"/>
                </a:solidFill>
                <a:latin typeface="EncodeSansNarrow"/>
              </a:rPr>
              <a:t>1154 r.</a:t>
            </a:r>
            <a:r>
              <a:rPr lang="pl-PL" sz="1799" dirty="0">
                <a:solidFill>
                  <a:srgbClr val="000000"/>
                </a:solidFill>
                <a:latin typeface="EncodeSansNarrow"/>
              </a:rPr>
              <a:t> zbudowano pierwszą papiernię.</a:t>
            </a:r>
          </a:p>
          <a:p>
            <a:pPr marL="285750" indent="-285750" algn="just">
              <a:lnSpc>
                <a:spcPts val="1999"/>
              </a:lnSpc>
              <a:buFont typeface="Wingdings" panose="05000000000000000000" pitchFamily="2" charset="2"/>
              <a:buChar char="Ø"/>
            </a:pPr>
            <a:r>
              <a:rPr lang="pl-PL" sz="1799" dirty="0">
                <a:solidFill>
                  <a:srgbClr val="000000"/>
                </a:solidFill>
                <a:latin typeface="EncodeSansNarrow"/>
              </a:rPr>
              <a:t>Niezależnie od Chin w </a:t>
            </a:r>
            <a:r>
              <a:rPr lang="pl-PL" sz="1799" b="1" dirty="0">
                <a:solidFill>
                  <a:srgbClr val="000000"/>
                </a:solidFill>
                <a:latin typeface="EncodeSansNarrow"/>
              </a:rPr>
              <a:t>Ameryce Środkowej</a:t>
            </a:r>
            <a:r>
              <a:rPr lang="pl-PL" sz="1799" dirty="0">
                <a:solidFill>
                  <a:srgbClr val="000000"/>
                </a:solidFill>
                <a:latin typeface="EncodeSansNarrow"/>
              </a:rPr>
              <a:t> w </a:t>
            </a:r>
            <a:r>
              <a:rPr lang="pl-PL" sz="1799" dirty="0" err="1">
                <a:solidFill>
                  <a:srgbClr val="000000"/>
                </a:solidFill>
                <a:latin typeface="EncodeSansNarrow"/>
              </a:rPr>
              <a:t>plemioniach</a:t>
            </a:r>
            <a:r>
              <a:rPr lang="pl-PL" sz="1799" dirty="0">
                <a:solidFill>
                  <a:srgbClr val="000000"/>
                </a:solidFill>
                <a:latin typeface="EncodeSansNarrow"/>
              </a:rPr>
              <a:t> </a:t>
            </a:r>
            <a:r>
              <a:rPr lang="pl-PL" sz="1799" b="1" dirty="0">
                <a:solidFill>
                  <a:srgbClr val="000000"/>
                </a:solidFill>
                <a:latin typeface="EncodeSansNarrow"/>
              </a:rPr>
              <a:t>Majów</a:t>
            </a:r>
            <a:r>
              <a:rPr lang="pl-PL" sz="1799" dirty="0">
                <a:solidFill>
                  <a:srgbClr val="000000"/>
                </a:solidFill>
                <a:latin typeface="EncodeSansNarrow"/>
              </a:rPr>
              <a:t> wyrabiano materiał papierniczy z kory i łyka dzikiego figowca.</a:t>
            </a:r>
          </a:p>
          <a:p>
            <a:pPr marL="285750" indent="-285750" algn="just">
              <a:lnSpc>
                <a:spcPts val="1999"/>
              </a:lnSpc>
              <a:buFont typeface="Wingdings" panose="05000000000000000000" pitchFamily="2" charset="2"/>
              <a:buChar char="Ø"/>
            </a:pPr>
            <a:r>
              <a:rPr lang="pl-PL" sz="1799" dirty="0">
                <a:solidFill>
                  <a:srgbClr val="000000"/>
                </a:solidFill>
                <a:latin typeface="EncodeSansNarrow"/>
              </a:rPr>
              <a:t>Do </a:t>
            </a:r>
            <a:r>
              <a:rPr lang="pl-PL" sz="1799" b="1" dirty="0">
                <a:solidFill>
                  <a:srgbClr val="000000"/>
                </a:solidFill>
                <a:latin typeface="EncodeSansNarrow"/>
              </a:rPr>
              <a:t>Polski</a:t>
            </a:r>
            <a:r>
              <a:rPr lang="pl-PL" sz="1799" dirty="0">
                <a:solidFill>
                  <a:srgbClr val="000000"/>
                </a:solidFill>
                <a:latin typeface="EncodeSansNarrow"/>
              </a:rPr>
              <a:t> papier dotarł ok. XV wieku.</a:t>
            </a:r>
          </a:p>
        </p:txBody>
      </p:sp>
      <p:pic>
        <p:nvPicPr>
          <p:cNvPr id="6146" name="Picture 2" descr="Historia papiernictwa">
            <a:extLst>
              <a:ext uri="{FF2B5EF4-FFF2-40B4-BE49-F238E27FC236}">
                <a16:creationId xmlns:a16="http://schemas.microsoft.com/office/drawing/2014/main" id="{E04519CC-A345-43B1-96E0-85372839F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772" y="1042958"/>
            <a:ext cx="3312368" cy="427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74DD624-26F1-4EEC-8A7C-C48AE1FA5492}"/>
              </a:ext>
            </a:extLst>
          </p:cNvPr>
          <p:cNvSpPr txBox="1"/>
          <p:nvPr/>
        </p:nvSpPr>
        <p:spPr>
          <a:xfrm>
            <a:off x="8356602" y="5226928"/>
            <a:ext cx="331236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>
                <a:latin typeface="EncodeSansNarrow"/>
              </a:rPr>
              <a:t>http://www.art-papier.pl/aktualnosci.php?news=73&amp;wid=16&amp;wai=&amp;year=&amp;back=%2Faktualnosci.php%3Fwid%3D16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03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620608FE-1C38-4C6A-86CA-10720A3F0CF0}"/>
              </a:ext>
            </a:extLst>
          </p:cNvPr>
          <p:cNvSpPr txBox="1"/>
          <p:nvPr/>
        </p:nvSpPr>
        <p:spPr>
          <a:xfrm>
            <a:off x="4726260" y="315694"/>
            <a:ext cx="6840760" cy="646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799" b="1" i="1" dirty="0">
                <a:solidFill>
                  <a:srgbClr val="000000"/>
                </a:solidFill>
                <a:latin typeface="EncodeSansNarrow"/>
              </a:rPr>
              <a:t>Papier</a:t>
            </a:r>
            <a:r>
              <a:rPr lang="pl-PL" sz="1799" b="1" dirty="0">
                <a:solidFill>
                  <a:srgbClr val="000000"/>
                </a:solidFill>
                <a:latin typeface="EncodeSansNarrow"/>
              </a:rPr>
              <a:t> to spilśniona na sicie masa włóknista pochodzenia organicznego, która charakteryzuje się gramaturą od 28 do 200 g/m3</a:t>
            </a:r>
            <a:r>
              <a:rPr lang="pl-PL" sz="1799" dirty="0">
                <a:solidFill>
                  <a:srgbClr val="000000"/>
                </a:solidFill>
                <a:latin typeface="EncodeSansNarrow"/>
              </a:rPr>
              <a:t>.</a:t>
            </a:r>
            <a:endParaRPr lang="pl-PL" sz="1799" dirty="0">
              <a:latin typeface="EncodeSansNarrow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F4E7BC8-BA66-42BC-AAC8-933317AB8AF0}"/>
              </a:ext>
            </a:extLst>
          </p:cNvPr>
          <p:cNvSpPr txBox="1"/>
          <p:nvPr/>
        </p:nvSpPr>
        <p:spPr>
          <a:xfrm>
            <a:off x="5086300" y="1772816"/>
            <a:ext cx="6092619" cy="286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799" b="1" dirty="0">
                <a:solidFill>
                  <a:srgbClr val="000000"/>
                </a:solidFill>
                <a:latin typeface="EncodeSansNarrow"/>
              </a:rPr>
              <a:t>Z czego produkuje się papier?</a:t>
            </a:r>
            <a:r>
              <a:rPr lang="pl-PL" sz="1799" dirty="0">
                <a:solidFill>
                  <a:srgbClr val="000000"/>
                </a:solidFill>
                <a:latin typeface="EncodeSansNarrow"/>
              </a:rPr>
              <a:t> </a:t>
            </a:r>
          </a:p>
          <a:p>
            <a:r>
              <a:rPr lang="pl-PL" sz="1799" dirty="0">
                <a:solidFill>
                  <a:srgbClr val="000000"/>
                </a:solidFill>
                <a:latin typeface="EncodeSansNarrow"/>
              </a:rPr>
              <a:t>Do </a:t>
            </a:r>
            <a:r>
              <a:rPr lang="pl-PL" sz="1799" b="1" dirty="0">
                <a:solidFill>
                  <a:srgbClr val="000000"/>
                </a:solidFill>
                <a:latin typeface="EncodeSansNarrow"/>
              </a:rPr>
              <a:t>wytwarzania papieru</a:t>
            </a:r>
            <a:r>
              <a:rPr lang="pl-PL" sz="1799" dirty="0">
                <a:solidFill>
                  <a:srgbClr val="000000"/>
                </a:solidFill>
                <a:latin typeface="EncodeSansNarrow"/>
              </a:rPr>
              <a:t> używa się współcześnie włókien z celulozy lub z włókien ścieru drzewnego, które są otrzymywane poprzez ścieranie i zmielenie bali drewnianych (zazwyczaj sosnowych). Do produkcji papieru stosuje się również drzewa takie jak topola, świerk, brzoza, jodła, buk czy osika. </a:t>
            </a:r>
          </a:p>
          <a:p>
            <a:r>
              <a:rPr lang="pl-PL" sz="1799" b="1" dirty="0">
                <a:solidFill>
                  <a:srgbClr val="000000"/>
                </a:solidFill>
                <a:latin typeface="EncodeSansNarrow"/>
              </a:rPr>
              <a:t>Ścier drzewny dzieli się na:</a:t>
            </a:r>
            <a:br>
              <a:rPr lang="pl-PL" sz="1799" dirty="0">
                <a:solidFill>
                  <a:srgbClr val="000000"/>
                </a:solidFill>
                <a:latin typeface="EncodeSansNarrow"/>
              </a:rPr>
            </a:br>
            <a:r>
              <a:rPr lang="pl-PL" sz="1799" dirty="0">
                <a:solidFill>
                  <a:srgbClr val="000000"/>
                </a:solidFill>
                <a:latin typeface="EncodeSansNarrow"/>
              </a:rPr>
              <a:t>- biały – drewno świerkowe,</a:t>
            </a:r>
            <a:br>
              <a:rPr lang="pl-PL" sz="1799" dirty="0">
                <a:solidFill>
                  <a:srgbClr val="000000"/>
                </a:solidFill>
                <a:latin typeface="EncodeSansNarrow"/>
              </a:rPr>
            </a:br>
            <a:r>
              <a:rPr lang="pl-PL" sz="1799" dirty="0">
                <a:solidFill>
                  <a:srgbClr val="000000"/>
                </a:solidFill>
                <a:latin typeface="EncodeSansNarrow"/>
              </a:rPr>
              <a:t>- brązowy – sosnowe,</a:t>
            </a:r>
            <a:br>
              <a:rPr lang="pl-PL" sz="1799" dirty="0">
                <a:solidFill>
                  <a:srgbClr val="000000"/>
                </a:solidFill>
                <a:latin typeface="EncodeSansNarrow"/>
              </a:rPr>
            </a:br>
            <a:r>
              <a:rPr lang="pl-PL" sz="1799" dirty="0">
                <a:solidFill>
                  <a:srgbClr val="000000"/>
                </a:solidFill>
                <a:latin typeface="EncodeSansNarrow"/>
              </a:rPr>
              <a:t>- chemiczny – drewno wcześniej poddaje impregnacji.</a:t>
            </a:r>
            <a:endParaRPr lang="pl-PL" sz="1799" dirty="0">
              <a:latin typeface="EncodeSansNarrow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8883714-DB5B-415F-8E83-B28366147667}"/>
              </a:ext>
            </a:extLst>
          </p:cNvPr>
          <p:cNvSpPr txBox="1"/>
          <p:nvPr/>
        </p:nvSpPr>
        <p:spPr>
          <a:xfrm>
            <a:off x="4294212" y="4941168"/>
            <a:ext cx="6092619" cy="1200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799" dirty="0">
                <a:solidFill>
                  <a:srgbClr val="000000"/>
                </a:solidFill>
                <a:latin typeface="EncodeSansNarrow"/>
              </a:rPr>
              <a:t>Niekiedy powstają włókna roślinne ze słomy, bawełny, trzciny, lnu, bambusa lub konopi, wyselekcjonowane w procesie rozwłókniania chemicznego. Do wyrobu papieru stosuje się również makulaturę poddaną procesowi dyspersji.</a:t>
            </a:r>
            <a:endParaRPr lang="pl-PL" sz="1799" dirty="0">
              <a:latin typeface="EncodeSansNarrow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7828E3-08DF-4EAA-971D-A24AA0EBD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37" y="227079"/>
            <a:ext cx="4513820" cy="640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1416A61-77A5-420C-9C9D-C79ABEAF6616}"/>
              </a:ext>
            </a:extLst>
          </p:cNvPr>
          <p:cNvSpPr txBox="1"/>
          <p:nvPr/>
        </p:nvSpPr>
        <p:spPr>
          <a:xfrm>
            <a:off x="0" y="6444902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>
                <a:latin typeface="EncodeSansNarrow"/>
              </a:rPr>
              <a:t>https://www.reichelt.com/pl/pl/500-arkuszy-papieru-din-a4-80-g-m-sup2--papier-op-uni-p142188.html?CCOUNTRY=470&amp;LANGUAGE=pl&amp;&amp;r=1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039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DD35917-E91A-423C-9E74-9E818E458E2D}"/>
              </a:ext>
            </a:extLst>
          </p:cNvPr>
          <p:cNvSpPr txBox="1"/>
          <p:nvPr/>
        </p:nvSpPr>
        <p:spPr>
          <a:xfrm>
            <a:off x="228540" y="188687"/>
            <a:ext cx="7522056" cy="1199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799" b="1" dirty="0">
                <a:solidFill>
                  <a:srgbClr val="000000"/>
                </a:solidFill>
                <a:latin typeface="EncodeSansNarrow"/>
              </a:rPr>
              <a:t>Jak się produkuje papier?</a:t>
            </a:r>
          </a:p>
          <a:p>
            <a:pPr algn="l"/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pPr algn="l"/>
            <a:r>
              <a:rPr lang="pl-PL" sz="1799" dirty="0">
                <a:solidFill>
                  <a:srgbClr val="000000"/>
                </a:solidFill>
                <a:latin typeface="EncodeSansNarrow"/>
              </a:rPr>
              <a:t>Wytwarzanie produktu przebiega dwuetapowo – pierwsza faza to przygotowywanie masy papierniczej, a druga i trzecia faza to etap produkcyjny. 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66F3AA4-98E9-4C7D-9770-DA1AB4BDB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956" y="1878076"/>
            <a:ext cx="7169816" cy="403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C5BDE15-640C-4077-9D4E-DD0584E3C6A7}"/>
              </a:ext>
            </a:extLst>
          </p:cNvPr>
          <p:cNvSpPr txBox="1"/>
          <p:nvPr/>
        </p:nvSpPr>
        <p:spPr>
          <a:xfrm>
            <a:off x="1975969" y="5917072"/>
            <a:ext cx="60921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>
                <a:latin typeface="EncodeSansNarrow"/>
              </a:rPr>
              <a:t>https://bigplus.pl/jak-powstaje-wspolczesny-papier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489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0295538-1398-4D78-859C-67483BABC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60" y="933955"/>
            <a:ext cx="4942285" cy="430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FE6E7BC-AEF2-49A4-BB00-B31AB8154B65}"/>
              </a:ext>
            </a:extLst>
          </p:cNvPr>
          <p:cNvSpPr txBox="1"/>
          <p:nvPr/>
        </p:nvSpPr>
        <p:spPr>
          <a:xfrm>
            <a:off x="117749" y="141714"/>
            <a:ext cx="6840759" cy="6737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799" b="1" dirty="0">
                <a:solidFill>
                  <a:srgbClr val="000000"/>
                </a:solidFill>
                <a:latin typeface="EncodeSansNarrow"/>
              </a:rPr>
              <a:t>Etapy produkcji papieru:</a:t>
            </a:r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pPr algn="l"/>
            <a:r>
              <a:rPr lang="pl-PL" sz="1799" b="1" dirty="0">
                <a:solidFill>
                  <a:srgbClr val="000000"/>
                </a:solidFill>
                <a:latin typeface="EncodeSansNarrow"/>
              </a:rPr>
              <a:t>ETAP 1</a:t>
            </a:r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pPr algn="l"/>
            <a:r>
              <a:rPr lang="pl-PL" sz="1799" dirty="0">
                <a:solidFill>
                  <a:srgbClr val="000000"/>
                </a:solidFill>
                <a:latin typeface="EncodeSansNarrow"/>
              </a:rPr>
              <a:t>Mielenie masy papierniczej za pomocą noży, które ją rozgniatają, tną oraz gładzą. </a:t>
            </a:r>
            <a:r>
              <a:rPr lang="pl-PL" sz="1799" b="1" dirty="0">
                <a:solidFill>
                  <a:srgbClr val="000000"/>
                </a:solidFill>
                <a:latin typeface="EncodeSansNarrow"/>
              </a:rPr>
              <a:t>Ten krok nadaje większość późniejszych właściwości.</a:t>
            </a:r>
            <a:endParaRPr lang="pl-PL" sz="1799" dirty="0">
              <a:solidFill>
                <a:srgbClr val="000000"/>
              </a:solidFill>
              <a:latin typeface="EncodeSansNarrow"/>
            </a:endParaRPr>
          </a:p>
          <a:p>
            <a:pPr algn="l"/>
            <a:r>
              <a:rPr lang="pl-PL" sz="1799" dirty="0">
                <a:solidFill>
                  <a:srgbClr val="000000"/>
                </a:solidFill>
                <a:latin typeface="EncodeSansNarrow"/>
              </a:rPr>
              <a:t>Zaklejanie papieru, które jest odpowiedzialne m.in. za przenikanie cieczy przez końcowy produkt.</a:t>
            </a:r>
          </a:p>
          <a:p>
            <a:pPr algn="l"/>
            <a:r>
              <a:rPr lang="pl-PL" sz="1799" dirty="0">
                <a:solidFill>
                  <a:srgbClr val="000000"/>
                </a:solidFill>
                <a:latin typeface="EncodeSansNarrow"/>
              </a:rPr>
              <a:t>Wypełnianie masy wypełniaczami, które nadają jej białość, gładkość, miękkość czy nieprzezroczystość.</a:t>
            </a:r>
          </a:p>
          <a:p>
            <a:pPr algn="l"/>
            <a:r>
              <a:rPr lang="pl-PL" sz="1799" dirty="0">
                <a:solidFill>
                  <a:srgbClr val="000000"/>
                </a:solidFill>
                <a:latin typeface="EncodeSansNarrow"/>
              </a:rPr>
              <a:t>Barwienie za pomocą odpowiednich pigmentów oraz barwników.</a:t>
            </a:r>
          </a:p>
          <a:p>
            <a:pPr algn="l"/>
            <a:r>
              <a:rPr lang="pl-PL" sz="1799" dirty="0">
                <a:solidFill>
                  <a:srgbClr val="000000"/>
                </a:solidFill>
                <a:latin typeface="EncodeSansNarrow"/>
              </a:rPr>
              <a:t>Rozwodnienie papieru.</a:t>
            </a:r>
          </a:p>
          <a:p>
            <a:pPr algn="l"/>
            <a:r>
              <a:rPr lang="pl-PL" sz="1799" dirty="0">
                <a:solidFill>
                  <a:srgbClr val="000000"/>
                </a:solidFill>
                <a:latin typeface="EncodeSansNarrow"/>
              </a:rPr>
              <a:t>Oczyszczanie.</a:t>
            </a:r>
          </a:p>
          <a:p>
            <a:pPr algn="l"/>
            <a:r>
              <a:rPr lang="pl-PL" sz="1799" b="1" dirty="0">
                <a:solidFill>
                  <a:srgbClr val="000000"/>
                </a:solidFill>
                <a:latin typeface="EncodeSansNarrow"/>
              </a:rPr>
              <a:t>ETAP 2 </a:t>
            </a:r>
          </a:p>
          <a:p>
            <a:pPr algn="l"/>
            <a:r>
              <a:rPr lang="pl-PL" sz="1799" dirty="0">
                <a:solidFill>
                  <a:srgbClr val="000000"/>
                </a:solidFill>
                <a:latin typeface="EncodeSansNarrow"/>
              </a:rPr>
              <a:t>Przełożenie masy papierniczej do sit, by przeprowadzić proces odwodnienia, który przebiega za pomocą oczek sit, przez które przepływa woda.</a:t>
            </a:r>
          </a:p>
          <a:p>
            <a:pPr algn="l"/>
            <a:r>
              <a:rPr lang="pl-PL" sz="1799" dirty="0">
                <a:solidFill>
                  <a:srgbClr val="000000"/>
                </a:solidFill>
                <a:latin typeface="EncodeSansNarrow"/>
              </a:rPr>
              <a:t>Naciskanie specjalnym walcem na masę, która w procesie ulega spilśnieniu. Następnie rozkłada się na niej włókna.</a:t>
            </a:r>
          </a:p>
          <a:p>
            <a:pPr algn="l"/>
            <a:r>
              <a:rPr lang="pl-PL" sz="1799" dirty="0">
                <a:solidFill>
                  <a:srgbClr val="000000"/>
                </a:solidFill>
                <a:latin typeface="EncodeSansNarrow"/>
              </a:rPr>
              <a:t>Odciskanie wody poprzez rozłożenie włókien papieru na taśmie, która jest ściskana za pomocą walca </a:t>
            </a:r>
            <a:r>
              <a:rPr lang="pl-PL" sz="1799" dirty="0" err="1">
                <a:solidFill>
                  <a:srgbClr val="000000"/>
                </a:solidFill>
                <a:latin typeface="EncodeSansNarrow"/>
              </a:rPr>
              <a:t>wyżymaka</a:t>
            </a:r>
            <a:r>
              <a:rPr lang="pl-PL" sz="1799" dirty="0">
                <a:solidFill>
                  <a:srgbClr val="000000"/>
                </a:solidFill>
                <a:latin typeface="EncodeSansNarrow"/>
              </a:rPr>
              <a:t>.</a:t>
            </a:r>
          </a:p>
          <a:p>
            <a:pPr algn="l"/>
            <a:r>
              <a:rPr lang="pl-PL" sz="1799" b="1" dirty="0">
                <a:solidFill>
                  <a:srgbClr val="000000"/>
                </a:solidFill>
                <a:latin typeface="EncodeSansNarrow"/>
              </a:rPr>
              <a:t>ETAP </a:t>
            </a:r>
          </a:p>
          <a:p>
            <a:pPr algn="l"/>
            <a:r>
              <a:rPr lang="pl-PL" sz="1799" dirty="0">
                <a:solidFill>
                  <a:srgbClr val="000000"/>
                </a:solidFill>
                <a:latin typeface="EncodeSansNarrow"/>
              </a:rPr>
              <a:t>Stosowanie pras, które pomagają w dalszej utracie wody przez wstęgi.</a:t>
            </a:r>
          </a:p>
          <a:p>
            <a:pPr algn="l"/>
            <a:r>
              <a:rPr lang="pl-PL" sz="1799" dirty="0">
                <a:solidFill>
                  <a:srgbClr val="000000"/>
                </a:solidFill>
                <a:latin typeface="EncodeSansNarrow"/>
              </a:rPr>
              <a:t>Prasowanie wstęg, przeniesienie ich na cylindry, na których schnie podgrzana do temperatury 120 stopni C.</a:t>
            </a:r>
          </a:p>
          <a:p>
            <a:pPr algn="l"/>
            <a:r>
              <a:rPr lang="pl-PL" sz="1799" dirty="0">
                <a:solidFill>
                  <a:srgbClr val="000000"/>
                </a:solidFill>
                <a:latin typeface="EncodeSansNarrow"/>
              </a:rPr>
              <a:t>Chłodzenie papieru oraz jego zwijanie.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EC1EB97-55E6-475D-B41B-A8F98C244512}"/>
              </a:ext>
            </a:extLst>
          </p:cNvPr>
          <p:cNvSpPr txBox="1"/>
          <p:nvPr/>
        </p:nvSpPr>
        <p:spPr>
          <a:xfrm>
            <a:off x="6958508" y="5238703"/>
            <a:ext cx="50840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>
                <a:latin typeface="EncodeSansNarrow"/>
              </a:rPr>
              <a:t>https://www.tonerpartner.pl/artykuly/jak-produkowany-jest-i-przetwarzany-papier-29033pl39332/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35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hlinkClick r:id="rId3"/>
            <a:extLst>
              <a:ext uri="{FF2B5EF4-FFF2-40B4-BE49-F238E27FC236}">
                <a16:creationId xmlns:a16="http://schemas.microsoft.com/office/drawing/2014/main" id="{AEB42990-A406-4728-B441-E621099E06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30"/>
          <a:stretch/>
        </p:blipFill>
        <p:spPr>
          <a:xfrm>
            <a:off x="1341884" y="980728"/>
            <a:ext cx="9366426" cy="511256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FC35A1F-DE91-4F0F-AE85-1AEB8A7ACE13}"/>
              </a:ext>
            </a:extLst>
          </p:cNvPr>
          <p:cNvSpPr txBox="1"/>
          <p:nvPr/>
        </p:nvSpPr>
        <p:spPr>
          <a:xfrm>
            <a:off x="1269876" y="6093296"/>
            <a:ext cx="60926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https://www.youtube.com/watch?v=xdfpRSZVgFI&amp;t=18s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9F2613A-CCD6-4FD2-9857-53C446CF1F6D}"/>
              </a:ext>
            </a:extLst>
          </p:cNvPr>
          <p:cNvSpPr txBox="1"/>
          <p:nvPr/>
        </p:nvSpPr>
        <p:spPr>
          <a:xfrm>
            <a:off x="1341884" y="17983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Jak drewno zmienia się w papier?</a:t>
            </a:r>
          </a:p>
          <a:p>
            <a:endParaRPr lang="pl-PL" b="1" dirty="0"/>
          </a:p>
        </p:txBody>
      </p:sp>
      <p:pic>
        <p:nvPicPr>
          <p:cNvPr id="2050" name="Picture 2">
            <a:hlinkClick r:id="rId3"/>
            <a:extLst>
              <a:ext uri="{FF2B5EF4-FFF2-40B4-BE49-F238E27FC236}">
                <a16:creationId xmlns:a16="http://schemas.microsoft.com/office/drawing/2014/main" id="{360A6EF6-7451-47F2-8864-341EF6A29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097" y="2492896"/>
            <a:ext cx="22860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678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kwarela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17_TF02886637_TF02886637.potx" id="{3A0D9524-68D2-4621-BA1D-4EAE25E227FF}" vid="{2CDE80DB-0C1F-4BD7-AE6F-EF8038EB2202}"/>
    </a:ext>
  </a:extLst>
</a:theme>
</file>

<file path=ppt/theme/theme2.xml><?xml version="1.0" encoding="utf-8"?>
<a:theme xmlns:a="http://schemas.openxmlformats.org/drawingml/2006/main" name="Motyw pakietu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akwarelowa (panoramiczna)</Template>
  <TotalTime>55</TotalTime>
  <Words>1048</Words>
  <Application>Microsoft Office PowerPoint</Application>
  <PresentationFormat>Niestandardowy</PresentationFormat>
  <Paragraphs>102</Paragraphs>
  <Slides>10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Arial CE</vt:lpstr>
      <vt:lpstr>EncodeSansNarrow</vt:lpstr>
      <vt:lpstr>Palatino Linotype</vt:lpstr>
      <vt:lpstr>Wingdings</vt:lpstr>
      <vt:lpstr>Akwarela_16x9</vt:lpstr>
      <vt:lpstr>Historia i produkcja papieru  Szymon Czajka  5A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Pieczewska-Czajka,Karolina,PL-Toruń,Business Development</dc:creator>
  <cp:lastModifiedBy>Pieczewska-Czajka,Karolina,PL-Toruń,Business Development</cp:lastModifiedBy>
  <cp:revision>2</cp:revision>
  <dcterms:created xsi:type="dcterms:W3CDTF">2022-10-11T13:00:35Z</dcterms:created>
  <dcterms:modified xsi:type="dcterms:W3CDTF">2022-10-11T13:56:02Z</dcterms:modified>
</cp:coreProperties>
</file>